
<file path=[Content_Types].xml><?xml version="1.0" encoding="utf-8"?>
<Types xmlns="http://schemas.openxmlformats.org/package/2006/content-types">
  <Default Extension="jpe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6" r:id="rId3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n-lt"/>
        <a:ea typeface="+mn-ea"/>
        <a:cs typeface="+mn-cs"/>
        <a:sym typeface="Helvetica Neue"/>
      </a:defRPr>
    </a:lvl1pPr>
    <a:lvl2pPr marL="0" marR="0" indent="4572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n-lt"/>
        <a:ea typeface="+mn-ea"/>
        <a:cs typeface="+mn-cs"/>
        <a:sym typeface="Helvetica Neue"/>
      </a:defRPr>
    </a:lvl2pPr>
    <a:lvl3pPr marL="0" marR="0" indent="9144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n-lt"/>
        <a:ea typeface="+mn-ea"/>
        <a:cs typeface="+mn-cs"/>
        <a:sym typeface="Helvetica Neue"/>
      </a:defRPr>
    </a:lvl3pPr>
    <a:lvl4pPr marL="0" marR="0" indent="13716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n-lt"/>
        <a:ea typeface="+mn-ea"/>
        <a:cs typeface="+mn-cs"/>
        <a:sym typeface="Helvetica Neue"/>
      </a:defRPr>
    </a:lvl4pPr>
    <a:lvl5pPr marL="0" marR="0" indent="18288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n-lt"/>
        <a:ea typeface="+mn-ea"/>
        <a:cs typeface="+mn-cs"/>
        <a:sym typeface="Helvetica Neue"/>
      </a:defRPr>
    </a:lvl5pPr>
    <a:lvl6pPr marL="0" marR="0" indent="22860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n-lt"/>
        <a:ea typeface="+mn-ea"/>
        <a:cs typeface="+mn-cs"/>
        <a:sym typeface="Helvetica Neue"/>
      </a:defRPr>
    </a:lvl6pPr>
    <a:lvl7pPr marL="0" marR="0" indent="27432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n-lt"/>
        <a:ea typeface="+mn-ea"/>
        <a:cs typeface="+mn-cs"/>
        <a:sym typeface="Helvetica Neue"/>
      </a:defRPr>
    </a:lvl7pPr>
    <a:lvl8pPr marL="0" marR="0" indent="32004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n-lt"/>
        <a:ea typeface="+mn-ea"/>
        <a:cs typeface="+mn-cs"/>
        <a:sym typeface="Helvetica Neue"/>
      </a:defRPr>
    </a:lvl8pPr>
    <a:lvl9pPr marL="0" marR="0" indent="36576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54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25400" cap="flat">
              <a:solidFill>
                <a:schemeClr val="accent1">
                  <a:lumOff val="13543"/>
                </a:schemeClr>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alpha val="63790"/>
            </a:srgbClr>
          </a:solidFill>
        </a:fill>
      </a:tcStyle>
    </a:band2H>
    <a:firstCol>
      <a:tcTxStyle b="off" i="off">
        <a:font>
          <a:latin typeface="Helvetica Neue Medium"/>
          <a:ea typeface="Helvetica Neue Medium"/>
          <a:cs typeface="Helvetica Neue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09D00"/>
          </a:solidFill>
        </a:fill>
      </a:tcStyle>
    </a:firstCol>
    <a:lastRow>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54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27002"/>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a:tcStyle>
        <a:tcBdr/>
        <a:fill>
          <a:solidFill>
            <a:srgbClr val="747676">
              <a:alpha val="63790"/>
            </a:srgb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E3E5E8"/>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254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254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262727"/>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54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42424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95775"/>
  </p:normalViewPr>
  <p:slideViewPr>
    <p:cSldViewPr snapToGrid="0" snapToObjects="1">
      <p:cViewPr varScale="1">
        <p:scale>
          <a:sx n="74" d="100"/>
          <a:sy n="74" d="100"/>
        </p:scale>
        <p:origin x="624"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1143000" y="685800"/>
            <a:ext cx="4572000" cy="3429000"/>
          </a:xfrm>
          <a:prstGeom prst="rect">
            <a:avLst/>
          </a:prstGeom>
        </p:spPr>
        <p:txBody>
          <a:bodyPr/>
          <a:lstStyle/>
          <a:p>
            <a:endParaRPr/>
          </a:p>
        </p:txBody>
      </p:sp>
      <p:sp>
        <p:nvSpPr>
          <p:cNvPr id="159" name="Shape 15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98500" y="8632088"/>
            <a:ext cx="11607801" cy="461060"/>
          </a:xfrm>
          <a:prstGeom prst="rect">
            <a:avLst/>
          </a:prstGeom>
        </p:spPr>
        <p:txBody>
          <a:bodyPr anchor="b"/>
          <a:lstStyle>
            <a:lvl1pPr marL="0" indent="0" defTabSz="563541">
              <a:lnSpc>
                <a:spcPct val="100000"/>
              </a:lnSpc>
              <a:spcBef>
                <a:spcPts val="0"/>
              </a:spcBef>
              <a:buSzTx/>
              <a:buNone/>
              <a:defRPr sz="2304" b="1"/>
            </a:lvl1pPr>
          </a:lstStyle>
          <a:p>
            <a:r>
              <a:t>Author and Date</a:t>
            </a:r>
          </a:p>
        </p:txBody>
      </p:sp>
      <p:sp>
        <p:nvSpPr>
          <p:cNvPr id="12" name="Presentation Title"/>
          <p:cNvSpPr txBox="1">
            <a:spLocks noGrp="1"/>
          </p:cNvSpPr>
          <p:nvPr>
            <p:ph type="title" hasCustomPrompt="1"/>
          </p:nvPr>
        </p:nvSpPr>
        <p:spPr>
          <a:xfrm>
            <a:off x="697871" y="1852810"/>
            <a:ext cx="11609058" cy="3302001"/>
          </a:xfrm>
          <a:prstGeom prst="rect">
            <a:avLst/>
          </a:prstGeom>
        </p:spPr>
        <p:txBody>
          <a:bodyPr anchor="b"/>
          <a:lstStyle>
            <a:lvl1pPr>
              <a:defRPr sz="8200" spc="-164"/>
            </a:lvl1pPr>
          </a:lstStyle>
          <a:p>
            <a:r>
              <a:t>Presentation Title</a:t>
            </a:r>
          </a:p>
        </p:txBody>
      </p:sp>
      <p:sp>
        <p:nvSpPr>
          <p:cNvPr id="13" name="Body Level One…"/>
          <p:cNvSpPr txBox="1">
            <a:spLocks noGrp="1"/>
          </p:cNvSpPr>
          <p:nvPr>
            <p:ph type="body" sz="quarter" idx="1" hasCustomPrompt="1"/>
          </p:nvPr>
        </p:nvSpPr>
        <p:spPr>
          <a:xfrm>
            <a:off x="698500" y="5105400"/>
            <a:ext cx="11607800" cy="1441897"/>
          </a:xfrm>
          <a:prstGeom prst="rect">
            <a:avLst/>
          </a:prstGeom>
        </p:spPr>
        <p:txBody>
          <a:bodyPr/>
          <a:lstStyle>
            <a:lvl1pPr marL="0" indent="0" defTabSz="587022">
              <a:lnSpc>
                <a:spcPct val="100000"/>
              </a:lnSpc>
              <a:spcBef>
                <a:spcPts val="0"/>
              </a:spcBef>
              <a:buSzTx/>
              <a:buNone/>
              <a:defRPr sz="3800" b="1"/>
            </a:lvl1pPr>
            <a:lvl2pPr marL="0" indent="457200" defTabSz="587022">
              <a:lnSpc>
                <a:spcPct val="100000"/>
              </a:lnSpc>
              <a:spcBef>
                <a:spcPts val="0"/>
              </a:spcBef>
              <a:buSzTx/>
              <a:buNone/>
              <a:defRPr sz="3800" b="1"/>
            </a:lvl2pPr>
            <a:lvl3pPr marL="0" indent="914400" defTabSz="587022">
              <a:lnSpc>
                <a:spcPct val="100000"/>
              </a:lnSpc>
              <a:spcBef>
                <a:spcPts val="0"/>
              </a:spcBef>
              <a:buSzTx/>
              <a:buNone/>
              <a:defRPr sz="3800" b="1"/>
            </a:lvl3pPr>
            <a:lvl4pPr marL="0" indent="1371600" defTabSz="587022">
              <a:lnSpc>
                <a:spcPct val="100000"/>
              </a:lnSpc>
              <a:spcBef>
                <a:spcPts val="0"/>
              </a:spcBef>
              <a:buSzTx/>
              <a:buNone/>
              <a:defRPr sz="3800" b="1"/>
            </a:lvl4pPr>
            <a:lvl5pPr marL="0" indent="1828800" defTabSz="587022">
              <a:lnSpc>
                <a:spcPct val="100000"/>
              </a:lnSpc>
              <a:spcBef>
                <a:spcPts val="0"/>
              </a:spcBef>
              <a:buSzTx/>
              <a:buNone/>
              <a:defRPr sz="38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xfrm>
            <a:off x="6349999" y="9220199"/>
            <a:ext cx="297893" cy="28747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698500" y="3568700"/>
            <a:ext cx="11607800" cy="2617788"/>
          </a:xfrm>
          <a:prstGeom prst="rect">
            <a:avLst/>
          </a:prstGeom>
        </p:spPr>
        <p:txBody>
          <a:bodyPr anchor="ctr"/>
          <a:lstStyle>
            <a:lvl1pPr marL="0" indent="0" algn="ctr">
              <a:lnSpc>
                <a:spcPct val="80000"/>
              </a:lnSpc>
              <a:spcBef>
                <a:spcPts val="0"/>
              </a:spcBef>
              <a:buSzTx/>
              <a:buNone/>
              <a:defRPr sz="8200" spc="-164">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8200" spc="-164">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8200" spc="-164">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8200" spc="-164">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8200" spc="-164">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Fact information"/>
          <p:cNvSpPr txBox="1">
            <a:spLocks noGrp="1"/>
          </p:cNvSpPr>
          <p:nvPr>
            <p:ph type="body" sz="quarter" idx="21" hasCustomPrompt="1"/>
          </p:nvPr>
        </p:nvSpPr>
        <p:spPr>
          <a:xfrm>
            <a:off x="698500" y="6209979"/>
            <a:ext cx="11607800" cy="671803"/>
          </a:xfrm>
          <a:prstGeom prst="rect">
            <a:avLst/>
          </a:prstGeom>
        </p:spPr>
        <p:txBody>
          <a:bodyPr/>
          <a:lstStyle>
            <a:lvl1pPr marL="0" indent="0" algn="ctr">
              <a:lnSpc>
                <a:spcPct val="100000"/>
              </a:lnSpc>
              <a:spcBef>
                <a:spcPts val="0"/>
              </a:spcBef>
              <a:buSzTx/>
              <a:buNone/>
              <a:defRPr sz="3800" b="1" spc="-38"/>
            </a:lvl1pPr>
          </a:lstStyle>
          <a:p>
            <a:r>
              <a:t>Fact information</a:t>
            </a:r>
          </a:p>
        </p:txBody>
      </p:sp>
      <p:sp>
        <p:nvSpPr>
          <p:cNvPr id="107" name="Body Level One…"/>
          <p:cNvSpPr txBox="1">
            <a:spLocks noGrp="1"/>
          </p:cNvSpPr>
          <p:nvPr>
            <p:ph type="body" idx="1" hasCustomPrompt="1"/>
          </p:nvPr>
        </p:nvSpPr>
        <p:spPr>
          <a:xfrm>
            <a:off x="698500" y="572574"/>
            <a:ext cx="11607800" cy="5637406"/>
          </a:xfrm>
          <a:prstGeom prst="rect">
            <a:avLst/>
          </a:prstGeom>
        </p:spPr>
        <p:txBody>
          <a:bodyPr anchor="b"/>
          <a:lstStyle>
            <a:lvl1pPr marL="0" indent="0" algn="ctr">
              <a:lnSpc>
                <a:spcPct val="80000"/>
              </a:lnSpc>
              <a:spcBef>
                <a:spcPts val="0"/>
              </a:spcBef>
              <a:buSzTx/>
              <a:buNone/>
              <a:defRPr sz="17600" b="1" spc="-176"/>
            </a:lvl1pPr>
            <a:lvl2pPr marL="0" indent="457200" algn="ctr">
              <a:lnSpc>
                <a:spcPct val="80000"/>
              </a:lnSpc>
              <a:spcBef>
                <a:spcPts val="0"/>
              </a:spcBef>
              <a:buSzTx/>
              <a:buNone/>
              <a:defRPr sz="17600" b="1" spc="-176"/>
            </a:lvl2pPr>
            <a:lvl3pPr marL="0" indent="914400" algn="ctr">
              <a:lnSpc>
                <a:spcPct val="80000"/>
              </a:lnSpc>
              <a:spcBef>
                <a:spcPts val="0"/>
              </a:spcBef>
              <a:buSzTx/>
              <a:buNone/>
              <a:defRPr sz="17600" b="1" spc="-176"/>
            </a:lvl3pPr>
            <a:lvl4pPr marL="0" indent="1371600" algn="ctr">
              <a:lnSpc>
                <a:spcPct val="80000"/>
              </a:lnSpc>
              <a:spcBef>
                <a:spcPts val="0"/>
              </a:spcBef>
              <a:buSzTx/>
              <a:buNone/>
              <a:defRPr sz="17600" b="1" spc="-176"/>
            </a:lvl4pPr>
            <a:lvl5pPr marL="0" indent="1828800" algn="ctr">
              <a:lnSpc>
                <a:spcPct val="80000"/>
              </a:lnSpc>
              <a:spcBef>
                <a:spcPts val="0"/>
              </a:spcBef>
              <a:buSzTx/>
              <a:buNone/>
              <a:defRPr sz="17600" b="1" spc="-176"/>
            </a:lvl5pPr>
          </a:lstStyle>
          <a:p>
            <a:r>
              <a:t>100%</a:t>
            </a:r>
          </a:p>
          <a:p>
            <a:pPr lvl="1"/>
            <a:endParaRPr/>
          </a:p>
          <a:p>
            <a:pPr lvl="2"/>
            <a:endParaRPr/>
          </a:p>
          <a:p>
            <a:pPr lvl="3"/>
            <a:endParaRPr/>
          </a:p>
          <a:p>
            <a:pPr lvl="4"/>
            <a:endParaRP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Body Level One…"/>
          <p:cNvSpPr txBox="1">
            <a:spLocks noGrp="1"/>
          </p:cNvSpPr>
          <p:nvPr>
            <p:ph type="body" sz="half" idx="1" hasCustomPrompt="1"/>
          </p:nvPr>
        </p:nvSpPr>
        <p:spPr>
          <a:xfrm>
            <a:off x="736600" y="3721100"/>
            <a:ext cx="11531600" cy="2324100"/>
          </a:xfrm>
          <a:prstGeom prst="rect">
            <a:avLst/>
          </a:prstGeom>
        </p:spPr>
        <p:txBody>
          <a:bodyPr anchor="ctr"/>
          <a:lstStyle>
            <a:lvl1pPr marL="457200" indent="-342900">
              <a:spcBef>
                <a:spcPts val="0"/>
              </a:spcBef>
              <a:buSzTx/>
              <a:buNone/>
              <a:defRPr sz="6000" spc="-119">
                <a:latin typeface="Helvetica Neue Medium"/>
                <a:ea typeface="Helvetica Neue Medium"/>
                <a:cs typeface="Helvetica Neue Medium"/>
                <a:sym typeface="Helvetica Neue Medium"/>
              </a:defRPr>
            </a:lvl1pPr>
            <a:lvl2pPr marL="457200" indent="114300">
              <a:spcBef>
                <a:spcPts val="0"/>
              </a:spcBef>
              <a:buSzTx/>
              <a:buNone/>
              <a:defRPr sz="6000" spc="-119">
                <a:latin typeface="Helvetica Neue Medium"/>
                <a:ea typeface="Helvetica Neue Medium"/>
                <a:cs typeface="Helvetica Neue Medium"/>
                <a:sym typeface="Helvetica Neue Medium"/>
              </a:defRPr>
            </a:lvl2pPr>
            <a:lvl3pPr marL="457200" indent="571500">
              <a:spcBef>
                <a:spcPts val="0"/>
              </a:spcBef>
              <a:buSzTx/>
              <a:buNone/>
              <a:defRPr sz="6000" spc="-119">
                <a:latin typeface="Helvetica Neue Medium"/>
                <a:ea typeface="Helvetica Neue Medium"/>
                <a:cs typeface="Helvetica Neue Medium"/>
                <a:sym typeface="Helvetica Neue Medium"/>
              </a:defRPr>
            </a:lvl3pPr>
            <a:lvl4pPr marL="457200" indent="1028700">
              <a:spcBef>
                <a:spcPts val="0"/>
              </a:spcBef>
              <a:buSzTx/>
              <a:buNone/>
              <a:defRPr sz="6000" spc="-119">
                <a:latin typeface="Helvetica Neue Medium"/>
                <a:ea typeface="Helvetica Neue Medium"/>
                <a:cs typeface="Helvetica Neue Medium"/>
                <a:sym typeface="Helvetica Neue Medium"/>
              </a:defRPr>
            </a:lvl4pPr>
            <a:lvl5pPr marL="457200" indent="1485900">
              <a:spcBef>
                <a:spcPts val="0"/>
              </a:spcBef>
              <a:buSzTx/>
              <a:buNone/>
              <a:defRPr sz="6000" spc="-119">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6" name="Attribution"/>
          <p:cNvSpPr txBox="1">
            <a:spLocks noGrp="1"/>
          </p:cNvSpPr>
          <p:nvPr>
            <p:ph type="body" sz="quarter" idx="21" hasCustomPrompt="1"/>
          </p:nvPr>
        </p:nvSpPr>
        <p:spPr>
          <a:xfrm>
            <a:off x="1219200" y="6426200"/>
            <a:ext cx="11049000" cy="461059"/>
          </a:xfrm>
          <a:prstGeom prst="rect">
            <a:avLst/>
          </a:prstGeom>
        </p:spPr>
        <p:txBody>
          <a:bodyPr/>
          <a:lstStyle>
            <a:lvl1pPr marL="0" indent="0" defTabSz="563541">
              <a:lnSpc>
                <a:spcPct val="100000"/>
              </a:lnSpc>
              <a:spcBef>
                <a:spcPts val="0"/>
              </a:spcBef>
              <a:buSzTx/>
              <a:buNone/>
              <a:defRPr sz="2304" b="1"/>
            </a:lvl1pPr>
          </a:lstStyle>
          <a:p>
            <a:r>
              <a:t>Attribution</a:t>
            </a: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862804876_960x639.jpg"/>
          <p:cNvSpPr>
            <a:spLocks noGrp="1"/>
          </p:cNvSpPr>
          <p:nvPr>
            <p:ph type="pic" sz="quarter" idx="21"/>
          </p:nvPr>
        </p:nvSpPr>
        <p:spPr>
          <a:xfrm>
            <a:off x="6545374" y="5099050"/>
            <a:ext cx="5952902" cy="3962400"/>
          </a:xfrm>
          <a:prstGeom prst="rect">
            <a:avLst/>
          </a:prstGeom>
        </p:spPr>
        <p:txBody>
          <a:bodyPr lIns="91439" tIns="45719" rIns="91439" bIns="45719">
            <a:noAutofit/>
          </a:bodyPr>
          <a:lstStyle/>
          <a:p>
            <a:endParaRPr/>
          </a:p>
        </p:txBody>
      </p:sp>
      <p:sp>
        <p:nvSpPr>
          <p:cNvPr id="125" name="824910546_2681x1332.jpg"/>
          <p:cNvSpPr>
            <a:spLocks noGrp="1"/>
          </p:cNvSpPr>
          <p:nvPr>
            <p:ph type="pic" idx="22"/>
          </p:nvPr>
        </p:nvSpPr>
        <p:spPr>
          <a:xfrm>
            <a:off x="-5214707" y="647700"/>
            <a:ext cx="16967201" cy="8429807"/>
          </a:xfrm>
          <a:prstGeom prst="rect">
            <a:avLst/>
          </a:prstGeom>
        </p:spPr>
        <p:txBody>
          <a:bodyPr lIns="91439" tIns="45719" rIns="91439" bIns="45719">
            <a:noAutofit/>
          </a:bodyPr>
          <a:lstStyle/>
          <a:p>
            <a:endParaRPr/>
          </a:p>
        </p:txBody>
      </p:sp>
      <p:sp>
        <p:nvSpPr>
          <p:cNvPr id="126" name="575395635_960x639.jpg"/>
          <p:cNvSpPr>
            <a:spLocks noGrp="1"/>
          </p:cNvSpPr>
          <p:nvPr>
            <p:ph type="pic" sz="quarter" idx="23"/>
          </p:nvPr>
        </p:nvSpPr>
        <p:spPr>
          <a:xfrm>
            <a:off x="6553200" y="698500"/>
            <a:ext cx="5956300" cy="3964663"/>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Image"/>
          <p:cNvSpPr>
            <a:spLocks noGrp="1"/>
          </p:cNvSpPr>
          <p:nvPr>
            <p:ph type="pic" idx="21"/>
          </p:nvPr>
        </p:nvSpPr>
        <p:spPr>
          <a:xfrm>
            <a:off x="-824550" y="-232551"/>
            <a:ext cx="15056595" cy="10049651"/>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49" name="Body Level One…"/>
          <p:cNvSpPr txBox="1">
            <a:spLocks noGrp="1"/>
          </p:cNvSpPr>
          <p:nvPr>
            <p:ph type="body" sz="quarter" idx="1" hasCustomPrompt="1"/>
          </p:nvPr>
        </p:nvSpPr>
        <p:spPr>
          <a:xfrm>
            <a:off x="698500" y="8632087"/>
            <a:ext cx="11607801" cy="461061"/>
          </a:xfrm>
          <a:prstGeom prst="rect">
            <a:avLst/>
          </a:prstGeom>
        </p:spPr>
        <p:txBody>
          <a:bodyPr anchor="b"/>
          <a:lstStyle>
            <a:lvl1pPr marL="0" indent="0" defTabSz="563540">
              <a:lnSpc>
                <a:spcPct val="100000"/>
              </a:lnSpc>
              <a:spcBef>
                <a:spcPts val="0"/>
              </a:spcBef>
              <a:buSzTx/>
              <a:buNone/>
              <a:defRPr sz="2300" b="1"/>
            </a:lvl1pPr>
            <a:lvl2pPr marL="673100" indent="-292100" defTabSz="563540">
              <a:lnSpc>
                <a:spcPct val="100000"/>
              </a:lnSpc>
              <a:spcBef>
                <a:spcPts val="0"/>
              </a:spcBef>
              <a:defRPr sz="2300" b="1"/>
            </a:lvl2pPr>
            <a:lvl3pPr marL="1054100" indent="-292100" defTabSz="563540">
              <a:lnSpc>
                <a:spcPct val="100000"/>
              </a:lnSpc>
              <a:spcBef>
                <a:spcPts val="0"/>
              </a:spcBef>
              <a:defRPr sz="2300" b="1"/>
            </a:lvl3pPr>
            <a:lvl4pPr marL="1435100" indent="-292100" defTabSz="563540">
              <a:lnSpc>
                <a:spcPct val="100000"/>
              </a:lnSpc>
              <a:spcBef>
                <a:spcPts val="0"/>
              </a:spcBef>
              <a:defRPr sz="2300" b="1"/>
            </a:lvl4pPr>
            <a:lvl5pPr marL="1816100" indent="-292100" defTabSz="563540">
              <a:lnSpc>
                <a:spcPct val="100000"/>
              </a:lnSpc>
              <a:spcBef>
                <a:spcPts val="0"/>
              </a:spcBef>
              <a:defRPr sz="2300" b="1"/>
            </a:lvl5pPr>
          </a:lstStyle>
          <a:p>
            <a:r>
              <a:t>Author and Date</a:t>
            </a:r>
          </a:p>
          <a:p>
            <a:pPr lvl="1"/>
            <a:endParaRPr/>
          </a:p>
          <a:p>
            <a:pPr lvl="2"/>
            <a:endParaRPr/>
          </a:p>
          <a:p>
            <a:pPr lvl="3"/>
            <a:endParaRPr/>
          </a:p>
          <a:p>
            <a:pPr lvl="4"/>
            <a:endParaRPr/>
          </a:p>
        </p:txBody>
      </p:sp>
      <p:sp>
        <p:nvSpPr>
          <p:cNvPr id="150" name="Presentation Title"/>
          <p:cNvSpPr txBox="1">
            <a:spLocks noGrp="1"/>
          </p:cNvSpPr>
          <p:nvPr>
            <p:ph type="title" hasCustomPrompt="1"/>
          </p:nvPr>
        </p:nvSpPr>
        <p:spPr>
          <a:xfrm>
            <a:off x="697871" y="1852809"/>
            <a:ext cx="11609059" cy="3302003"/>
          </a:xfrm>
          <a:prstGeom prst="rect">
            <a:avLst/>
          </a:prstGeom>
        </p:spPr>
        <p:txBody>
          <a:bodyPr anchor="b"/>
          <a:lstStyle>
            <a:lvl1pPr>
              <a:defRPr sz="8200" spc="-164"/>
            </a:lvl1pPr>
          </a:lstStyle>
          <a:p>
            <a:r>
              <a:t>Presentation Title</a:t>
            </a:r>
          </a:p>
        </p:txBody>
      </p:sp>
      <p:sp>
        <p:nvSpPr>
          <p:cNvPr id="151" name="Body Level One…"/>
          <p:cNvSpPr txBox="1">
            <a:spLocks noGrp="1"/>
          </p:cNvSpPr>
          <p:nvPr>
            <p:ph type="body" sz="quarter" idx="21" hasCustomPrompt="1"/>
          </p:nvPr>
        </p:nvSpPr>
        <p:spPr>
          <a:xfrm>
            <a:off x="698500" y="5105400"/>
            <a:ext cx="11607800" cy="1441898"/>
          </a:xfrm>
          <a:prstGeom prst="rect">
            <a:avLst/>
          </a:prstGeom>
        </p:spPr>
        <p:txBody>
          <a:bodyPr/>
          <a:lstStyle>
            <a:lvl1pPr marL="0" indent="0" defTabSz="587022">
              <a:lnSpc>
                <a:spcPct val="100000"/>
              </a:lnSpc>
              <a:spcBef>
                <a:spcPts val="0"/>
              </a:spcBef>
              <a:buSzTx/>
              <a:buNone/>
              <a:defRPr sz="3800" b="1"/>
            </a:lvl1pPr>
          </a:lstStyle>
          <a:p>
            <a:r>
              <a:t>Presentation Subtitle</a:t>
            </a:r>
          </a:p>
        </p:txBody>
      </p:sp>
      <p:sp>
        <p:nvSpPr>
          <p:cNvPr id="152" name="Slide Number"/>
          <p:cNvSpPr txBox="1">
            <a:spLocks noGrp="1"/>
          </p:cNvSpPr>
          <p:nvPr>
            <p:ph type="sldNum" sz="quarter" idx="2"/>
          </p:nvPr>
        </p:nvSpPr>
        <p:spPr>
          <a:xfrm>
            <a:off x="6349999" y="9220201"/>
            <a:ext cx="297892" cy="287478"/>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Image"/>
          <p:cNvSpPr>
            <a:spLocks noGrp="1"/>
          </p:cNvSpPr>
          <p:nvPr>
            <p:ph type="pic" idx="21"/>
          </p:nvPr>
        </p:nvSpPr>
        <p:spPr>
          <a:xfrm>
            <a:off x="-1447800" y="0"/>
            <a:ext cx="15935460" cy="9753600"/>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698500" y="5181600"/>
            <a:ext cx="11607800" cy="3302000"/>
          </a:xfrm>
          <a:prstGeom prst="rect">
            <a:avLst/>
          </a:prstGeom>
        </p:spPr>
        <p:txBody>
          <a:bodyPr anchor="b"/>
          <a:lstStyle>
            <a:lvl1pPr>
              <a:defRPr sz="8200" spc="-164"/>
            </a:lvl1pPr>
          </a:lstStyle>
          <a:p>
            <a:r>
              <a:t>Presentation Title</a:t>
            </a:r>
          </a:p>
        </p:txBody>
      </p:sp>
      <p:sp>
        <p:nvSpPr>
          <p:cNvPr id="23" name="Body Level One…"/>
          <p:cNvSpPr txBox="1">
            <a:spLocks noGrp="1"/>
          </p:cNvSpPr>
          <p:nvPr>
            <p:ph type="body" sz="quarter" idx="1" hasCustomPrompt="1"/>
          </p:nvPr>
        </p:nvSpPr>
        <p:spPr>
          <a:xfrm>
            <a:off x="698500" y="8432800"/>
            <a:ext cx="11607800" cy="715913"/>
          </a:xfrm>
          <a:prstGeom prst="rect">
            <a:avLst/>
          </a:prstGeom>
        </p:spPr>
        <p:txBody>
          <a:bodyPr/>
          <a:lstStyle>
            <a:lvl1pPr marL="0" indent="0" defTabSz="587022">
              <a:lnSpc>
                <a:spcPct val="100000"/>
              </a:lnSpc>
              <a:spcBef>
                <a:spcPts val="0"/>
              </a:spcBef>
              <a:buSzTx/>
              <a:buNone/>
              <a:defRPr sz="3800" b="1"/>
            </a:lvl1pPr>
            <a:lvl2pPr marL="0" indent="457200" defTabSz="587022">
              <a:lnSpc>
                <a:spcPct val="100000"/>
              </a:lnSpc>
              <a:spcBef>
                <a:spcPts val="0"/>
              </a:spcBef>
              <a:buSzTx/>
              <a:buNone/>
              <a:defRPr sz="3800" b="1"/>
            </a:lvl2pPr>
            <a:lvl3pPr marL="0" indent="914400" defTabSz="587022">
              <a:lnSpc>
                <a:spcPct val="100000"/>
              </a:lnSpc>
              <a:spcBef>
                <a:spcPts val="0"/>
              </a:spcBef>
              <a:buSzTx/>
              <a:buNone/>
              <a:defRPr sz="3800" b="1"/>
            </a:lvl3pPr>
            <a:lvl4pPr marL="0" indent="1371600" defTabSz="587022">
              <a:lnSpc>
                <a:spcPct val="100000"/>
              </a:lnSpc>
              <a:spcBef>
                <a:spcPts val="0"/>
              </a:spcBef>
              <a:buSzTx/>
              <a:buNone/>
              <a:defRPr sz="3800" b="1"/>
            </a:lvl4pPr>
            <a:lvl5pPr marL="0" indent="1828800" defTabSz="587022">
              <a:lnSpc>
                <a:spcPct val="100000"/>
              </a:lnSpc>
              <a:spcBef>
                <a:spcPts val="0"/>
              </a:spcBef>
              <a:buSzTx/>
              <a:buNone/>
              <a:defRPr sz="3800" b="1"/>
            </a:lvl5pPr>
          </a:lstStyle>
          <a:p>
            <a:r>
              <a:t>Presentation Subtitle</a:t>
            </a:r>
          </a:p>
          <a:p>
            <a:pPr lvl="1"/>
            <a:endParaRPr/>
          </a:p>
          <a:p>
            <a:pPr lvl="2"/>
            <a:endParaRPr/>
          </a:p>
          <a:p>
            <a:pPr lvl="3"/>
            <a:endParaRPr/>
          </a:p>
          <a:p>
            <a:pPr lvl="4"/>
            <a:endParaRPr/>
          </a:p>
        </p:txBody>
      </p:sp>
      <p:sp>
        <p:nvSpPr>
          <p:cNvPr id="24" name="Author and Date"/>
          <p:cNvSpPr txBox="1">
            <a:spLocks noGrp="1"/>
          </p:cNvSpPr>
          <p:nvPr>
            <p:ph type="body" sz="quarter" idx="22" hasCustomPrompt="1"/>
          </p:nvPr>
        </p:nvSpPr>
        <p:spPr>
          <a:xfrm>
            <a:off x="698500" y="571500"/>
            <a:ext cx="11607801" cy="461059"/>
          </a:xfrm>
          <a:prstGeom prst="rect">
            <a:avLst/>
          </a:prstGeom>
        </p:spPr>
        <p:txBody>
          <a:bodyPr/>
          <a:lstStyle>
            <a:lvl1pPr marL="0" indent="0" defTabSz="563541">
              <a:lnSpc>
                <a:spcPct val="100000"/>
              </a:lnSpc>
              <a:spcBef>
                <a:spcPts val="0"/>
              </a:spcBef>
              <a:buSzTx/>
              <a:buNone/>
              <a:defRPr sz="2304" b="1"/>
            </a:lvl1pPr>
          </a:lstStyle>
          <a:p>
            <a:r>
              <a:t>Author and Date</a:t>
            </a:r>
          </a:p>
        </p:txBody>
      </p:sp>
      <p:sp>
        <p:nvSpPr>
          <p:cNvPr id="25" name="Slide Number"/>
          <p:cNvSpPr txBox="1">
            <a:spLocks noGrp="1"/>
          </p:cNvSpPr>
          <p:nvPr>
            <p:ph type="sldNum" sz="quarter" idx="2"/>
          </p:nvPr>
        </p:nvSpPr>
        <p:spPr>
          <a:xfrm>
            <a:off x="6349999" y="9220199"/>
            <a:ext cx="297893" cy="28747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Slide Title"/>
          <p:cNvSpPr txBox="1">
            <a:spLocks noGrp="1"/>
          </p:cNvSpPr>
          <p:nvPr>
            <p:ph type="title" hasCustomPrompt="1"/>
          </p:nvPr>
        </p:nvSpPr>
        <p:spPr>
          <a:xfrm>
            <a:off x="698500" y="692534"/>
            <a:ext cx="5105400" cy="4387466"/>
          </a:xfrm>
          <a:prstGeom prst="rect">
            <a:avLst/>
          </a:prstGeom>
        </p:spPr>
        <p:txBody>
          <a:bodyPr anchor="b"/>
          <a:lstStyle/>
          <a:p>
            <a:r>
              <a:t>Slide Title</a:t>
            </a:r>
          </a:p>
        </p:txBody>
      </p:sp>
      <p:sp>
        <p:nvSpPr>
          <p:cNvPr id="33" name="Body Level One…"/>
          <p:cNvSpPr txBox="1">
            <a:spLocks noGrp="1"/>
          </p:cNvSpPr>
          <p:nvPr>
            <p:ph type="body" sz="quarter" idx="1" hasCustomPrompt="1"/>
          </p:nvPr>
        </p:nvSpPr>
        <p:spPr>
          <a:xfrm>
            <a:off x="698500" y="5003800"/>
            <a:ext cx="5105400" cy="4044566"/>
          </a:xfrm>
          <a:prstGeom prst="rect">
            <a:avLst/>
          </a:prstGeom>
        </p:spPr>
        <p:txBody>
          <a:bodyPr/>
          <a:lstStyle>
            <a:lvl1pPr marL="0" indent="0" defTabSz="587022">
              <a:lnSpc>
                <a:spcPct val="100000"/>
              </a:lnSpc>
              <a:spcBef>
                <a:spcPts val="0"/>
              </a:spcBef>
              <a:buSzTx/>
              <a:buNone/>
              <a:defRPr sz="3800" b="1"/>
            </a:lvl1pPr>
            <a:lvl2pPr marL="0" indent="457200" defTabSz="587022">
              <a:lnSpc>
                <a:spcPct val="100000"/>
              </a:lnSpc>
              <a:spcBef>
                <a:spcPts val="0"/>
              </a:spcBef>
              <a:buSzTx/>
              <a:buNone/>
              <a:defRPr sz="3800" b="1"/>
            </a:lvl2pPr>
            <a:lvl3pPr marL="0" indent="914400" defTabSz="587022">
              <a:lnSpc>
                <a:spcPct val="100000"/>
              </a:lnSpc>
              <a:spcBef>
                <a:spcPts val="0"/>
              </a:spcBef>
              <a:buSzTx/>
              <a:buNone/>
              <a:defRPr sz="3800" b="1"/>
            </a:lvl3pPr>
            <a:lvl4pPr marL="0" indent="1371600" defTabSz="587022">
              <a:lnSpc>
                <a:spcPct val="100000"/>
              </a:lnSpc>
              <a:spcBef>
                <a:spcPts val="0"/>
              </a:spcBef>
              <a:buSzTx/>
              <a:buNone/>
              <a:defRPr sz="3800" b="1"/>
            </a:lvl4pPr>
            <a:lvl5pPr marL="0" indent="1828800" defTabSz="587022">
              <a:lnSpc>
                <a:spcPct val="100000"/>
              </a:lnSpc>
              <a:spcBef>
                <a:spcPts val="0"/>
              </a:spcBef>
              <a:buSzTx/>
              <a:buNone/>
              <a:defRPr sz="3800" b="1"/>
            </a:lvl5pPr>
          </a:lstStyle>
          <a:p>
            <a:r>
              <a:t>Slide Subtitle</a:t>
            </a:r>
          </a:p>
          <a:p>
            <a:pPr lvl="1"/>
            <a:endParaRPr/>
          </a:p>
          <a:p>
            <a:pPr lvl="2"/>
            <a:endParaRPr/>
          </a:p>
          <a:p>
            <a:pPr lvl="3"/>
            <a:endParaRPr/>
          </a:p>
          <a:p>
            <a:pPr lvl="4"/>
            <a:endParaRPr/>
          </a:p>
        </p:txBody>
      </p:sp>
      <p:sp>
        <p:nvSpPr>
          <p:cNvPr id="34" name="Image"/>
          <p:cNvSpPr>
            <a:spLocks noGrp="1"/>
          </p:cNvSpPr>
          <p:nvPr>
            <p:ph type="pic" idx="21"/>
          </p:nvPr>
        </p:nvSpPr>
        <p:spPr>
          <a:xfrm>
            <a:off x="5245100" y="673100"/>
            <a:ext cx="8382202" cy="8388543"/>
          </a:xfrm>
          <a:prstGeom prst="rect">
            <a:avLst/>
          </a:prstGeom>
        </p:spPr>
        <p:txBody>
          <a:bodyPr lIns="91439" tIns="45719" rIns="91439" bIns="45719">
            <a:noAutofit/>
          </a:bodyPr>
          <a:lstStyle/>
          <a:p>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698500" y="1412977"/>
            <a:ext cx="11607801" cy="671803"/>
          </a:xfrm>
          <a:prstGeom prst="rect">
            <a:avLst/>
          </a:prstGeom>
        </p:spPr>
        <p:txBody>
          <a:bodyPr/>
          <a:lstStyle>
            <a:lvl1pPr marL="0" indent="0" defTabSz="587022">
              <a:lnSpc>
                <a:spcPct val="100000"/>
              </a:lnSpc>
              <a:spcBef>
                <a:spcPts val="0"/>
              </a:spcBef>
              <a:buSzTx/>
              <a:buNone/>
              <a:defRPr sz="38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xfrm>
            <a:off x="698500" y="2959100"/>
            <a:ext cx="11607800" cy="6096000"/>
          </a:xfrm>
          <a:prstGeom prst="rect">
            <a:avLst/>
          </a:prstGeom>
        </p:spPr>
        <p:txBody>
          <a:bodyPr numCol="2" spcCol="589358"/>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Title"/>
          <p:cNvSpPr txBox="1">
            <a:spLocks noGrp="1"/>
          </p:cNvSpPr>
          <p:nvPr>
            <p:ph type="title" hasCustomPrompt="1"/>
          </p:nvPr>
        </p:nvSpPr>
        <p:spPr>
          <a:xfrm>
            <a:off x="698500" y="444500"/>
            <a:ext cx="5105400" cy="1016000"/>
          </a:xfrm>
          <a:prstGeom prst="rect">
            <a:avLst/>
          </a:prstGeom>
        </p:spPr>
        <p:txBody>
          <a:bodyPr/>
          <a:lstStyle/>
          <a:p>
            <a:r>
              <a:t>Slide Title</a:t>
            </a:r>
          </a:p>
        </p:txBody>
      </p:sp>
      <p:sp>
        <p:nvSpPr>
          <p:cNvPr id="61" name="Slide Subtitle"/>
          <p:cNvSpPr txBox="1">
            <a:spLocks noGrp="1"/>
          </p:cNvSpPr>
          <p:nvPr>
            <p:ph type="body" sz="quarter" idx="21" hasCustomPrompt="1"/>
          </p:nvPr>
        </p:nvSpPr>
        <p:spPr>
          <a:xfrm>
            <a:off x="698500" y="1412977"/>
            <a:ext cx="5105400" cy="671803"/>
          </a:xfrm>
          <a:prstGeom prst="rect">
            <a:avLst/>
          </a:prstGeom>
        </p:spPr>
        <p:txBody>
          <a:bodyPr/>
          <a:lstStyle>
            <a:lvl1pPr marL="0" indent="0" defTabSz="587022">
              <a:lnSpc>
                <a:spcPct val="100000"/>
              </a:lnSpc>
              <a:spcBef>
                <a:spcPts val="0"/>
              </a:spcBef>
              <a:buSzTx/>
              <a:buNone/>
              <a:defRPr sz="3800" b="1"/>
            </a:lvl1pPr>
          </a:lstStyle>
          <a:p>
            <a:r>
              <a:t>Slide Subtitle</a:t>
            </a:r>
          </a:p>
        </p:txBody>
      </p:sp>
      <p:sp>
        <p:nvSpPr>
          <p:cNvPr id="62" name="Body Level One…"/>
          <p:cNvSpPr txBox="1">
            <a:spLocks noGrp="1"/>
          </p:cNvSpPr>
          <p:nvPr>
            <p:ph type="body" sz="half" idx="1" hasCustomPrompt="1"/>
          </p:nvPr>
        </p:nvSpPr>
        <p:spPr>
          <a:xfrm>
            <a:off x="698500" y="3479800"/>
            <a:ext cx="5105400" cy="5588000"/>
          </a:xfrm>
          <a:prstGeom prst="rect">
            <a:avLst/>
          </a:prstGeom>
        </p:spPr>
        <p:txBody>
          <a:bodyPr/>
          <a:lstStyle/>
          <a:p>
            <a:r>
              <a:t>Slide bullet text</a:t>
            </a:r>
          </a:p>
          <a:p>
            <a:pPr lvl="1"/>
            <a:endParaRPr/>
          </a:p>
          <a:p>
            <a:pPr lvl="2"/>
            <a:endParaRPr/>
          </a:p>
          <a:p>
            <a:pPr lvl="3"/>
            <a:endParaRPr/>
          </a:p>
          <a:p>
            <a:pPr lvl="4"/>
            <a:endParaRPr/>
          </a:p>
        </p:txBody>
      </p:sp>
      <p:sp>
        <p:nvSpPr>
          <p:cNvPr id="63" name="824910546_2681x1332.jpg"/>
          <p:cNvSpPr>
            <a:spLocks noGrp="1"/>
          </p:cNvSpPr>
          <p:nvPr>
            <p:ph type="pic" idx="22"/>
          </p:nvPr>
        </p:nvSpPr>
        <p:spPr>
          <a:xfrm>
            <a:off x="825500" y="647700"/>
            <a:ext cx="16967200" cy="8429806"/>
          </a:xfrm>
          <a:prstGeom prst="rect">
            <a:avLst/>
          </a:prstGeom>
        </p:spPr>
        <p:txBody>
          <a:bodyPr lIns="91439" tIns="45719" rIns="91439" bIns="45719">
            <a:noAutofit/>
          </a:bodyPr>
          <a:lstStyle/>
          <a:p>
            <a:endParaRP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698500" y="3225800"/>
            <a:ext cx="11607800" cy="3302000"/>
          </a:xfrm>
          <a:prstGeom prst="rect">
            <a:avLst/>
          </a:prstGeom>
        </p:spPr>
        <p:txBody>
          <a:bodyPr anchor="ctr"/>
          <a:lstStyle>
            <a:lvl1pPr>
              <a:defRPr sz="8200" b="0" spc="-164">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prstGeom prst="rect">
            <a:avLst/>
          </a:prstGeom>
        </p:spPr>
        <p:txBody>
          <a:bodyPr/>
          <a:lstStyle/>
          <a:p>
            <a:r>
              <a:t>Slide Title</a:t>
            </a:r>
          </a:p>
        </p:txBody>
      </p:sp>
      <p:sp>
        <p:nvSpPr>
          <p:cNvPr id="80" name="Slide Subtitle"/>
          <p:cNvSpPr txBox="1">
            <a:spLocks noGrp="1"/>
          </p:cNvSpPr>
          <p:nvPr>
            <p:ph type="body" sz="quarter" idx="21" hasCustomPrompt="1"/>
          </p:nvPr>
        </p:nvSpPr>
        <p:spPr>
          <a:xfrm>
            <a:off x="698500" y="1412977"/>
            <a:ext cx="11607801" cy="671803"/>
          </a:xfrm>
          <a:prstGeom prst="rect">
            <a:avLst/>
          </a:prstGeom>
        </p:spPr>
        <p:txBody>
          <a:bodyPr/>
          <a:lstStyle>
            <a:lvl1pPr marL="0" indent="0" defTabSz="587022">
              <a:lnSpc>
                <a:spcPct val="100000"/>
              </a:lnSpc>
              <a:spcBef>
                <a:spcPts val="0"/>
              </a:spcBef>
              <a:buSzTx/>
              <a:buNone/>
              <a:defRPr sz="380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698500" y="444500"/>
            <a:ext cx="11607800" cy="10160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698500" y="1409700"/>
            <a:ext cx="11607801" cy="671802"/>
          </a:xfrm>
          <a:prstGeom prst="rect">
            <a:avLst/>
          </a:prstGeom>
        </p:spPr>
        <p:txBody>
          <a:bodyPr/>
          <a:lstStyle>
            <a:lvl1pPr marL="0" indent="0" defTabSz="587022">
              <a:lnSpc>
                <a:spcPct val="100000"/>
              </a:lnSpc>
              <a:spcBef>
                <a:spcPts val="0"/>
              </a:spcBef>
              <a:buSzTx/>
              <a:buNone/>
              <a:defRPr sz="3800" b="1"/>
            </a:lvl1pPr>
          </a:lstStyle>
          <a:p>
            <a:r>
              <a:t>Agenda Subtitle</a:t>
            </a:r>
          </a:p>
        </p:txBody>
      </p:sp>
      <p:sp>
        <p:nvSpPr>
          <p:cNvPr id="90" name="Body Level One…"/>
          <p:cNvSpPr txBox="1">
            <a:spLocks noGrp="1"/>
          </p:cNvSpPr>
          <p:nvPr>
            <p:ph type="body" idx="1" hasCustomPrompt="1"/>
          </p:nvPr>
        </p:nvSpPr>
        <p:spPr>
          <a:xfrm>
            <a:off x="698500" y="2959100"/>
            <a:ext cx="11607800" cy="6096000"/>
          </a:xfrm>
          <a:prstGeom prst="rect">
            <a:avLst/>
          </a:prstGeom>
        </p:spPr>
        <p:txBody>
          <a:bodyPr/>
          <a:lstStyle>
            <a:lvl1pPr marL="0" indent="0">
              <a:spcBef>
                <a:spcPts val="1300"/>
              </a:spcBef>
              <a:buSzTx/>
              <a:buNone/>
              <a:defRPr sz="3800" spc="-38"/>
            </a:lvl1pPr>
            <a:lvl2pPr marL="0" indent="457200">
              <a:spcBef>
                <a:spcPts val="1300"/>
              </a:spcBef>
              <a:buSzTx/>
              <a:buNone/>
              <a:defRPr sz="3800" spc="-38"/>
            </a:lvl2pPr>
            <a:lvl3pPr marL="0" indent="914400">
              <a:spcBef>
                <a:spcPts val="1300"/>
              </a:spcBef>
              <a:buSzTx/>
              <a:buNone/>
              <a:defRPr sz="3800" spc="-38"/>
            </a:lvl3pPr>
            <a:lvl4pPr marL="0" indent="1371600">
              <a:spcBef>
                <a:spcPts val="1300"/>
              </a:spcBef>
              <a:buSzTx/>
              <a:buNone/>
              <a:defRPr sz="3800" spc="-38"/>
            </a:lvl4pPr>
            <a:lvl5pPr marL="0" indent="1828800">
              <a:spcBef>
                <a:spcPts val="1300"/>
              </a:spcBef>
              <a:buSzTx/>
              <a:buNone/>
              <a:defRPr sz="3800" spc="-38"/>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698500" y="440266"/>
            <a:ext cx="11607800" cy="1016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698500" y="2956892"/>
            <a:ext cx="11607800" cy="6096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6350067" y="9220199"/>
            <a:ext cx="297892" cy="287479"/>
          </a:xfrm>
          <a:prstGeom prst="rect">
            <a:avLst/>
          </a:prstGeom>
          <a:ln w="12700">
            <a:miter lim="400000"/>
          </a:ln>
        </p:spPr>
        <p:txBody>
          <a:bodyPr wrap="none" lIns="50800" tIns="50800" rIns="50800" bIns="50800" anchor="b">
            <a:spAutoFit/>
          </a:bodyPr>
          <a:lstStyle>
            <a:lvl1pPr defTabSz="584200">
              <a:defRPr sz="13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l" defTabSz="1733930" rtl="0" latinLnBrk="0">
        <a:lnSpc>
          <a:spcPct val="80000"/>
        </a:lnSpc>
        <a:spcBef>
          <a:spcPts val="0"/>
        </a:spcBef>
        <a:spcAft>
          <a:spcPts val="0"/>
        </a:spcAft>
        <a:buClrTx/>
        <a:buSzTx/>
        <a:buFontTx/>
        <a:buNone/>
        <a:tabLst/>
        <a:defRPr sz="6000" b="1" i="0" u="none" strike="noStrike" cap="none" spc="-119" baseline="0">
          <a:solidFill>
            <a:srgbClr val="FFFFFF"/>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6000" b="1" i="0" u="none" strike="noStrike" cap="none" spc="-119" baseline="0">
          <a:solidFill>
            <a:srgbClr val="FFFFFF"/>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6000" b="1" i="0" u="none" strike="noStrike" cap="none" spc="-119" baseline="0">
          <a:solidFill>
            <a:srgbClr val="FFFFFF"/>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6000" b="1" i="0" u="none" strike="noStrike" cap="none" spc="-119" baseline="0">
          <a:solidFill>
            <a:srgbClr val="FFFFFF"/>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6000" b="1" i="0" u="none" strike="noStrike" cap="none" spc="-119" baseline="0">
          <a:solidFill>
            <a:srgbClr val="FFFFFF"/>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6000" b="1" i="0" u="none" strike="noStrike" cap="none" spc="-119" baseline="0">
          <a:solidFill>
            <a:srgbClr val="FFFFFF"/>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6000" b="1" i="0" u="none" strike="noStrike" cap="none" spc="-119" baseline="0">
          <a:solidFill>
            <a:srgbClr val="FFFFFF"/>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6000" b="1" i="0" u="none" strike="noStrike" cap="none" spc="-119" baseline="0">
          <a:solidFill>
            <a:srgbClr val="FFFFFF"/>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6000" b="1" i="0" u="none" strike="noStrike" cap="none" spc="-119" baseline="0">
          <a:solidFill>
            <a:srgbClr val="FFFFFF"/>
          </a:solidFill>
          <a:uFillTx/>
          <a:latin typeface="+mn-lt"/>
          <a:ea typeface="+mn-ea"/>
          <a:cs typeface="+mn-cs"/>
          <a:sym typeface="Helvetica Neue"/>
        </a:defRPr>
      </a:lvl9pPr>
    </p:titleStyle>
    <p:bodyStyle>
      <a:lvl1pPr marL="381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FFFFFF"/>
          </a:solidFill>
          <a:uFillTx/>
          <a:latin typeface="+mn-lt"/>
          <a:ea typeface="+mn-ea"/>
          <a:cs typeface="+mn-cs"/>
          <a:sym typeface="Helvetica Neue"/>
        </a:defRPr>
      </a:lvl1pPr>
      <a:lvl2pPr marL="762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FFFFFF"/>
          </a:solidFill>
          <a:uFillTx/>
          <a:latin typeface="+mn-lt"/>
          <a:ea typeface="+mn-ea"/>
          <a:cs typeface="+mn-cs"/>
          <a:sym typeface="Helvetica Neue"/>
        </a:defRPr>
      </a:lvl2pPr>
      <a:lvl3pPr marL="1143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FFFFFF"/>
          </a:solidFill>
          <a:uFillTx/>
          <a:latin typeface="+mn-lt"/>
          <a:ea typeface="+mn-ea"/>
          <a:cs typeface="+mn-cs"/>
          <a:sym typeface="Helvetica Neue"/>
        </a:defRPr>
      </a:lvl3pPr>
      <a:lvl4pPr marL="1524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FFFFFF"/>
          </a:solidFill>
          <a:uFillTx/>
          <a:latin typeface="+mn-lt"/>
          <a:ea typeface="+mn-ea"/>
          <a:cs typeface="+mn-cs"/>
          <a:sym typeface="Helvetica Neue"/>
        </a:defRPr>
      </a:lvl4pPr>
      <a:lvl5pPr marL="1905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FFFFFF"/>
          </a:solidFill>
          <a:uFillTx/>
          <a:latin typeface="+mn-lt"/>
          <a:ea typeface="+mn-ea"/>
          <a:cs typeface="+mn-cs"/>
          <a:sym typeface="Helvetica Neue"/>
        </a:defRPr>
      </a:lvl5pPr>
      <a:lvl6pPr marL="2286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FFFFFF"/>
          </a:solidFill>
          <a:uFillTx/>
          <a:latin typeface="+mn-lt"/>
          <a:ea typeface="+mn-ea"/>
          <a:cs typeface="+mn-cs"/>
          <a:sym typeface="Helvetica Neue"/>
        </a:defRPr>
      </a:lvl6pPr>
      <a:lvl7pPr marL="2667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FFFFFF"/>
          </a:solidFill>
          <a:uFillTx/>
          <a:latin typeface="+mn-lt"/>
          <a:ea typeface="+mn-ea"/>
          <a:cs typeface="+mn-cs"/>
          <a:sym typeface="Helvetica Neue"/>
        </a:defRPr>
      </a:lvl7pPr>
      <a:lvl8pPr marL="3048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FFFFFF"/>
          </a:solidFill>
          <a:uFillTx/>
          <a:latin typeface="+mn-lt"/>
          <a:ea typeface="+mn-ea"/>
          <a:cs typeface="+mn-cs"/>
          <a:sym typeface="Helvetica Neue"/>
        </a:defRPr>
      </a:lvl8pPr>
      <a:lvl9pPr marL="3429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FFFFFF"/>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5.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15.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15.xml"/><Relationship Id="rId6" Type="http://schemas.openxmlformats.org/officeDocument/2006/relationships/image" Target="../media/image15.png"/><Relationship Id="rId5" Type="http://schemas.openxmlformats.org/officeDocument/2006/relationships/image" Target="../media/image11.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5.xml"/><Relationship Id="rId5" Type="http://schemas.openxmlformats.org/officeDocument/2006/relationships/image" Target="../media/image16.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21.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8.png"/><Relationship Id="rId5" Type="http://schemas.openxmlformats.org/officeDocument/2006/relationships/slideLayout" Target="../slideLayouts/slideLayout15.xml"/><Relationship Id="rId4" Type="http://schemas.openxmlformats.org/officeDocument/2006/relationships/video" Target="../media/media2.mp4"/></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0.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microsoft.com/office/2007/relationships/media" Target="../media/media4.mp4"/><Relationship Id="rId7" Type="http://schemas.openxmlformats.org/officeDocument/2006/relationships/image" Target="../media/image24.png"/><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image" Target="../media/image22.png"/><Relationship Id="rId5" Type="http://schemas.openxmlformats.org/officeDocument/2006/relationships/slideLayout" Target="../slideLayouts/slideLayout15.xml"/><Relationship Id="rId4" Type="http://schemas.openxmlformats.org/officeDocument/2006/relationships/video" Target="../media/media4.mp4"/></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20.png"/><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microsoft.com/office/2007/relationships/media" Target="../media/media6.mp4"/><Relationship Id="rId7" Type="http://schemas.openxmlformats.org/officeDocument/2006/relationships/image" Target="../media/image27.png"/><Relationship Id="rId2" Type="http://schemas.openxmlformats.org/officeDocument/2006/relationships/video" Target="../media/media5.mov"/><Relationship Id="rId1" Type="http://schemas.microsoft.com/office/2007/relationships/media" Target="../media/media5.mov"/><Relationship Id="rId6" Type="http://schemas.openxmlformats.org/officeDocument/2006/relationships/image" Target="../media/image25.png"/><Relationship Id="rId5" Type="http://schemas.openxmlformats.org/officeDocument/2006/relationships/slideLayout" Target="../slideLayouts/slideLayout15.xml"/><Relationship Id="rId4" Type="http://schemas.openxmlformats.org/officeDocument/2006/relationships/video" Target="../media/media6.mp4"/></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5.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1" name="矩形 2"/>
          <p:cNvSpPr txBox="1"/>
          <p:nvPr/>
        </p:nvSpPr>
        <p:spPr>
          <a:xfrm>
            <a:off x="1467388" y="3952572"/>
            <a:ext cx="9507412" cy="10693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l" defTabSz="584200">
              <a:lnSpc>
                <a:spcPct val="120000"/>
              </a:lnSpc>
              <a:defRPr sz="5500" b="1" spc="45"/>
            </a:lvl1pPr>
          </a:lstStyle>
          <a:p>
            <a:r>
              <a:t>傅立叶变换光谱测量技术</a:t>
            </a:r>
          </a:p>
        </p:txBody>
      </p:sp>
      <p:sp>
        <p:nvSpPr>
          <p:cNvPr id="162" name="基于Matlab的仿真实验"/>
          <p:cNvSpPr txBox="1"/>
          <p:nvPr/>
        </p:nvSpPr>
        <p:spPr>
          <a:xfrm>
            <a:off x="1511191" y="4971424"/>
            <a:ext cx="3001900"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587022">
              <a:defRPr sz="2200" b="1">
                <a:solidFill>
                  <a:srgbClr val="E3E3E3"/>
                </a:solidFill>
              </a:defRPr>
            </a:lvl1pPr>
          </a:lstStyle>
          <a:p>
            <a:r>
              <a:t>基于Python的仿真实验</a:t>
            </a:r>
          </a:p>
        </p:txBody>
      </p:sp>
      <p:sp>
        <p:nvSpPr>
          <p:cNvPr id="163" name="刘祥东   黄润华"/>
          <p:cNvSpPr txBox="1"/>
          <p:nvPr/>
        </p:nvSpPr>
        <p:spPr>
          <a:xfrm>
            <a:off x="1473200" y="7127553"/>
            <a:ext cx="2803126"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lvl="3" indent="0" algn="l">
              <a:lnSpc>
                <a:spcPct val="90000"/>
              </a:lnSpc>
              <a:spcBef>
                <a:spcPts val="3200"/>
              </a:spcBef>
              <a:defRPr sz="2700" b="1"/>
            </a:pPr>
            <a:r>
              <a:t>黄润华   杨超</a:t>
            </a:r>
          </a:p>
        </p:txBody>
      </p:sp>
      <p:sp>
        <p:nvSpPr>
          <p:cNvPr id="164" name="文本框 1"/>
          <p:cNvSpPr txBox="1"/>
          <p:nvPr/>
        </p:nvSpPr>
        <p:spPr>
          <a:xfrm>
            <a:off x="1473200" y="1591313"/>
            <a:ext cx="2269426" cy="4610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584200">
              <a:lnSpc>
                <a:spcPct val="120000"/>
              </a:lnSpc>
              <a:defRPr sz="2400" b="1">
                <a:solidFill>
                  <a:srgbClr val="A9A9A9"/>
                </a:solidFill>
              </a:defRPr>
            </a:lvl1pPr>
          </a:lstStyle>
          <a:p>
            <a:r>
              <a:t>#OUC2021</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实验结果"/>
          <p:cNvSpPr txBox="1"/>
          <p:nvPr/>
        </p:nvSpPr>
        <p:spPr>
          <a:xfrm>
            <a:off x="1692217" y="927099"/>
            <a:ext cx="15367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584200">
              <a:lnSpc>
                <a:spcPct val="120000"/>
              </a:lnSpc>
              <a:defRPr sz="2800" b="1"/>
            </a:lvl1pPr>
          </a:lstStyle>
          <a:p>
            <a:r>
              <a:t>参数设定</a:t>
            </a:r>
          </a:p>
        </p:txBody>
      </p:sp>
      <p:sp>
        <p:nvSpPr>
          <p:cNvPr id="215" name="Edit Document"/>
          <p:cNvSpPr/>
          <p:nvPr/>
        </p:nvSpPr>
        <p:spPr>
          <a:xfrm>
            <a:off x="876300" y="800099"/>
            <a:ext cx="794806" cy="863601"/>
          </a:xfrm>
          <a:custGeom>
            <a:avLst/>
            <a:gdLst/>
            <a:ahLst/>
            <a:cxnLst>
              <a:cxn ang="0">
                <a:pos x="wd2" y="hd2"/>
              </a:cxn>
              <a:cxn ang="5400000">
                <a:pos x="wd2" y="hd2"/>
              </a:cxn>
              <a:cxn ang="10800000">
                <a:pos x="wd2" y="hd2"/>
              </a:cxn>
              <a:cxn ang="16200000">
                <a:pos x="wd2" y="hd2"/>
              </a:cxn>
            </a:cxnLst>
            <a:rect l="0" t="0" r="r" b="b"/>
            <a:pathLst>
              <a:path w="21535" h="21600" extrusionOk="0">
                <a:moveTo>
                  <a:pt x="178" y="0"/>
                </a:moveTo>
                <a:cubicBezTo>
                  <a:pt x="80" y="0"/>
                  <a:pt x="0" y="72"/>
                  <a:pt x="0" y="162"/>
                </a:cubicBezTo>
                <a:lnTo>
                  <a:pt x="0" y="21438"/>
                </a:lnTo>
                <a:cubicBezTo>
                  <a:pt x="0" y="21528"/>
                  <a:pt x="80" y="21600"/>
                  <a:pt x="178" y="21600"/>
                </a:cubicBezTo>
                <a:lnTo>
                  <a:pt x="17891" y="21600"/>
                </a:lnTo>
                <a:cubicBezTo>
                  <a:pt x="17989" y="21600"/>
                  <a:pt x="18069" y="21528"/>
                  <a:pt x="18069" y="21438"/>
                </a:cubicBezTo>
                <a:lnTo>
                  <a:pt x="18069" y="10414"/>
                </a:lnTo>
                <a:lnTo>
                  <a:pt x="13054" y="15043"/>
                </a:lnTo>
                <a:cubicBezTo>
                  <a:pt x="12867" y="15216"/>
                  <a:pt x="12647" y="15358"/>
                  <a:pt x="12407" y="15463"/>
                </a:cubicBezTo>
                <a:lnTo>
                  <a:pt x="8385" y="17111"/>
                </a:lnTo>
                <a:cubicBezTo>
                  <a:pt x="8235" y="17177"/>
                  <a:pt x="8078" y="17032"/>
                  <a:pt x="8149" y="16892"/>
                </a:cubicBezTo>
                <a:lnTo>
                  <a:pt x="9963" y="13105"/>
                </a:lnTo>
                <a:cubicBezTo>
                  <a:pt x="10077" y="12882"/>
                  <a:pt x="10231" y="12679"/>
                  <a:pt x="10420" y="12504"/>
                </a:cubicBezTo>
                <a:lnTo>
                  <a:pt x="17644" y="5837"/>
                </a:lnTo>
                <a:lnTo>
                  <a:pt x="11926" y="5837"/>
                </a:lnTo>
                <a:cubicBezTo>
                  <a:pt x="11828" y="5837"/>
                  <a:pt x="11748" y="5765"/>
                  <a:pt x="11748" y="5674"/>
                </a:cubicBezTo>
                <a:lnTo>
                  <a:pt x="11748" y="58"/>
                </a:lnTo>
                <a:cubicBezTo>
                  <a:pt x="11748" y="26"/>
                  <a:pt x="11720" y="0"/>
                  <a:pt x="11685" y="0"/>
                </a:cubicBezTo>
                <a:lnTo>
                  <a:pt x="178" y="0"/>
                </a:lnTo>
                <a:close/>
                <a:moveTo>
                  <a:pt x="12563" y="86"/>
                </a:moveTo>
                <a:cubicBezTo>
                  <a:pt x="12541" y="94"/>
                  <a:pt x="12525" y="114"/>
                  <a:pt x="12525" y="140"/>
                </a:cubicBezTo>
                <a:lnTo>
                  <a:pt x="12525" y="4958"/>
                </a:lnTo>
                <a:cubicBezTo>
                  <a:pt x="12525" y="5048"/>
                  <a:pt x="12605" y="5120"/>
                  <a:pt x="12703" y="5120"/>
                </a:cubicBezTo>
                <a:lnTo>
                  <a:pt x="17917" y="5120"/>
                </a:lnTo>
                <a:cubicBezTo>
                  <a:pt x="17974" y="5120"/>
                  <a:pt x="18001" y="5058"/>
                  <a:pt x="17962" y="5021"/>
                </a:cubicBezTo>
                <a:lnTo>
                  <a:pt x="12632" y="99"/>
                </a:lnTo>
                <a:cubicBezTo>
                  <a:pt x="12612" y="81"/>
                  <a:pt x="12585" y="78"/>
                  <a:pt x="12563" y="86"/>
                </a:cubicBezTo>
                <a:close/>
                <a:moveTo>
                  <a:pt x="20172" y="4728"/>
                </a:moveTo>
                <a:cubicBezTo>
                  <a:pt x="20023" y="4734"/>
                  <a:pt x="19872" y="4794"/>
                  <a:pt x="19753" y="4903"/>
                </a:cubicBezTo>
                <a:lnTo>
                  <a:pt x="18916" y="5676"/>
                </a:lnTo>
                <a:cubicBezTo>
                  <a:pt x="18892" y="5699"/>
                  <a:pt x="18892" y="5736"/>
                  <a:pt x="18916" y="5758"/>
                </a:cubicBezTo>
                <a:lnTo>
                  <a:pt x="20419" y="7147"/>
                </a:lnTo>
                <a:cubicBezTo>
                  <a:pt x="20443" y="7170"/>
                  <a:pt x="20483" y="7170"/>
                  <a:pt x="20508" y="7147"/>
                </a:cubicBezTo>
                <a:lnTo>
                  <a:pt x="21345" y="6372"/>
                </a:lnTo>
                <a:cubicBezTo>
                  <a:pt x="21583" y="6154"/>
                  <a:pt x="21600" y="5815"/>
                  <a:pt x="21383" y="5615"/>
                </a:cubicBezTo>
                <a:lnTo>
                  <a:pt x="20576" y="4868"/>
                </a:lnTo>
                <a:cubicBezTo>
                  <a:pt x="20468" y="4768"/>
                  <a:pt x="20321" y="4722"/>
                  <a:pt x="20172" y="4728"/>
                </a:cubicBezTo>
                <a:close/>
                <a:moveTo>
                  <a:pt x="18322" y="6249"/>
                </a:moveTo>
                <a:cubicBezTo>
                  <a:pt x="18306" y="6249"/>
                  <a:pt x="18290" y="6255"/>
                  <a:pt x="18277" y="6266"/>
                </a:cubicBezTo>
                <a:lnTo>
                  <a:pt x="11222" y="12779"/>
                </a:lnTo>
                <a:cubicBezTo>
                  <a:pt x="11198" y="12801"/>
                  <a:pt x="11198" y="12838"/>
                  <a:pt x="11222" y="12861"/>
                </a:cubicBezTo>
                <a:lnTo>
                  <a:pt x="12727" y="14249"/>
                </a:lnTo>
                <a:cubicBezTo>
                  <a:pt x="12751" y="14272"/>
                  <a:pt x="12789" y="14272"/>
                  <a:pt x="12814" y="14249"/>
                </a:cubicBezTo>
                <a:lnTo>
                  <a:pt x="19869" y="7737"/>
                </a:lnTo>
                <a:cubicBezTo>
                  <a:pt x="19893" y="7714"/>
                  <a:pt x="19893" y="7677"/>
                  <a:pt x="19869" y="7655"/>
                </a:cubicBezTo>
                <a:lnTo>
                  <a:pt x="18366" y="6266"/>
                </a:lnTo>
                <a:cubicBezTo>
                  <a:pt x="18354" y="6255"/>
                  <a:pt x="18338" y="6249"/>
                  <a:pt x="18322" y="6249"/>
                </a:cubicBezTo>
                <a:close/>
                <a:moveTo>
                  <a:pt x="10691" y="13419"/>
                </a:moveTo>
                <a:cubicBezTo>
                  <a:pt x="10671" y="13422"/>
                  <a:pt x="10653" y="13432"/>
                  <a:pt x="10644" y="13451"/>
                </a:cubicBezTo>
                <a:lnTo>
                  <a:pt x="9401" y="15879"/>
                </a:lnTo>
                <a:cubicBezTo>
                  <a:pt x="9375" y="15929"/>
                  <a:pt x="9430" y="15979"/>
                  <a:pt x="9483" y="15955"/>
                </a:cubicBezTo>
                <a:lnTo>
                  <a:pt x="12114" y="14808"/>
                </a:lnTo>
                <a:cubicBezTo>
                  <a:pt x="12154" y="14790"/>
                  <a:pt x="12161" y="14741"/>
                  <a:pt x="12130" y="14712"/>
                </a:cubicBezTo>
                <a:lnTo>
                  <a:pt x="10745" y="13434"/>
                </a:lnTo>
                <a:cubicBezTo>
                  <a:pt x="10730" y="13420"/>
                  <a:pt x="10710" y="13416"/>
                  <a:pt x="10691" y="13419"/>
                </a:cubicBezTo>
                <a:close/>
              </a:path>
            </a:pathLst>
          </a:custGeom>
          <a:solidFill>
            <a:srgbClr val="FFFFFF"/>
          </a:solidFill>
          <a:ln w="12700">
            <a:miter lim="400000"/>
          </a:ln>
        </p:spPr>
        <p:txBody>
          <a:bodyPr lIns="50800" tIns="50800" rIns="50800" bIns="50800" anchor="ctr"/>
          <a:lstStyle/>
          <a:p>
            <a:pPr defTabSz="584200">
              <a:defRPr sz="2200">
                <a:solidFill>
                  <a:srgbClr val="000000"/>
                </a:solidFill>
                <a:latin typeface="Helvetica Neue Medium"/>
                <a:ea typeface="Helvetica Neue Medium"/>
                <a:cs typeface="Helvetica Neue Medium"/>
                <a:sym typeface="Helvetica Neue Medium"/>
              </a:defRPr>
            </a:pPr>
            <a:endParaRPr/>
          </a:p>
        </p:txBody>
      </p:sp>
      <mc:AlternateContent xmlns:mc="http://schemas.openxmlformats.org/markup-compatibility/2006" xmlns:a14="http://schemas.microsoft.com/office/drawing/2010/main">
        <mc:Choice Requires="a14">
          <p:sp>
            <p:nvSpPr>
              <p:cNvPr id="216" name="幅值：相同或不同"/>
              <p:cNvSpPr txBox="1"/>
              <p:nvPr/>
            </p:nvSpPr>
            <p:spPr>
              <a:xfrm>
                <a:off x="1272686" y="3445952"/>
                <a:ext cx="5429697" cy="74496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marL="300789" indent="-300789" algn="l">
                  <a:buSzPct val="100000"/>
                  <a:buChar char="•"/>
                  <a:defRPr sz="3400">
                    <a:solidFill>
                      <a:srgbClr val="A9A9A9"/>
                    </a:solidFill>
                  </a:defRPr>
                </a:pPr>
                <a:r>
                  <a:t>入射发散角</a:t>
                </a:r>
                <a14:m>
                  <m:oMath xmlns:m="http://schemas.openxmlformats.org/officeDocument/2006/math">
                    <m:sSub>
                      <m:sSubPr>
                        <m:ctrlPr>
                          <a:rPr sz="4350" i="1">
                            <a:solidFill>
                              <a:srgbClr val="A9A9A9"/>
                            </a:solidFill>
                            <a:latin typeface="Cambria Math" panose="02040503050406030204" pitchFamily="18" charset="0"/>
                          </a:rPr>
                        </m:ctrlPr>
                      </m:sSubPr>
                      <m:e>
                        <m:r>
                          <a:rPr sz="4350" i="1">
                            <a:solidFill>
                              <a:srgbClr val="A9A9A9"/>
                            </a:solidFill>
                            <a:latin typeface="Cambria Math" panose="02040503050406030204" pitchFamily="18" charset="0"/>
                          </a:rPr>
                          <m:t>𝜃</m:t>
                        </m:r>
                      </m:e>
                      <m:sub>
                        <m:r>
                          <a:rPr sz="4350" i="1">
                            <a:solidFill>
                              <a:srgbClr val="A9A9A9"/>
                            </a:solidFill>
                            <a:latin typeface="Cambria Math" panose="02040503050406030204" pitchFamily="18" charset="0"/>
                          </a:rPr>
                          <m:t>𝑖</m:t>
                        </m:r>
                      </m:sub>
                    </m:sSub>
                  </m:oMath>
                </a14:m>
                <a:r>
                  <a:t>：</a:t>
                </a:r>
                <a14:m>
                  <m:oMath xmlns:m="http://schemas.openxmlformats.org/officeDocument/2006/math">
                    <m:r>
                      <a:rPr sz="4050" i="1">
                        <a:solidFill>
                          <a:srgbClr val="A9A9A9"/>
                        </a:solidFill>
                        <a:latin typeface="Cambria Math" panose="02040503050406030204" pitchFamily="18" charset="0"/>
                      </a:rPr>
                      <m:t>0.1</m:t>
                    </m:r>
                    <m:r>
                      <a:rPr sz="4050" i="1">
                        <a:solidFill>
                          <a:srgbClr val="A9A9A9"/>
                        </a:solidFill>
                        <a:latin typeface="Cambria Math" panose="02040503050406030204" pitchFamily="18" charset="0"/>
                      </a:rPr>
                      <m:t>𝜋</m:t>
                    </m:r>
                  </m:oMath>
                </a14:m>
                <a:r>
                  <a:t>~</a:t>
                </a:r>
                <a14:m>
                  <m:oMath xmlns:m="http://schemas.openxmlformats.org/officeDocument/2006/math">
                    <m:r>
                      <a:rPr sz="4050" i="1">
                        <a:solidFill>
                          <a:srgbClr val="A9A9A9"/>
                        </a:solidFill>
                        <a:latin typeface="Cambria Math" panose="02040503050406030204" pitchFamily="18" charset="0"/>
                      </a:rPr>
                      <m:t>0.4</m:t>
                    </m:r>
                    <m:r>
                      <a:rPr sz="4050" i="1">
                        <a:solidFill>
                          <a:srgbClr val="A9A9A9"/>
                        </a:solidFill>
                        <a:latin typeface="Cambria Math" panose="02040503050406030204" pitchFamily="18" charset="0"/>
                      </a:rPr>
                      <m:t>𝜋</m:t>
                    </m:r>
                  </m:oMath>
                </a14:m>
                <a:endParaRPr/>
              </a:p>
            </p:txBody>
          </p:sp>
        </mc:Choice>
        <mc:Fallback xmlns="">
          <p:sp>
            <p:nvSpPr>
              <p:cNvPr id="216" name="幅值：相同或不同"/>
              <p:cNvSpPr txBox="1">
                <a:spLocks noRot="1" noChangeAspect="1" noMove="1" noResize="1" noEditPoints="1" noAdjustHandles="1" noChangeArrowheads="1" noChangeShapeType="1" noTextEdit="1"/>
              </p:cNvSpPr>
              <p:nvPr/>
            </p:nvSpPr>
            <p:spPr>
              <a:xfrm>
                <a:off x="1272686" y="3445952"/>
                <a:ext cx="5429697" cy="744965"/>
              </a:xfrm>
              <a:prstGeom prst="rect">
                <a:avLst/>
              </a:prstGeom>
              <a:blipFill>
                <a:blip r:embed="rId2"/>
                <a:stretch>
                  <a:fillRect l="-3738" t="-1695" r="-7009" b="-23729"/>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17" name="幅值：相同或不同"/>
              <p:cNvSpPr txBox="1"/>
              <p:nvPr/>
            </p:nvSpPr>
            <p:spPr>
              <a:xfrm>
                <a:off x="1272686" y="2583776"/>
                <a:ext cx="5770446" cy="74496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marL="300789" indent="-300789" algn="l">
                  <a:buSzPct val="100000"/>
                  <a:buChar char="•"/>
                  <a:defRPr sz="3400">
                    <a:solidFill>
                      <a:srgbClr val="A9A9A9"/>
                    </a:solidFill>
                  </a:defRPr>
                </a:pPr>
                <a:r>
                  <a:t>扫描长度</a:t>
                </a:r>
                <a14:m>
                  <m:oMath xmlns:m="http://schemas.openxmlformats.org/officeDocument/2006/math">
                    <m:sSub>
                      <m:sSubPr>
                        <m:ctrlPr>
                          <a:rPr sz="4100" i="1">
                            <a:solidFill>
                              <a:srgbClr val="A9A9A9"/>
                            </a:solidFill>
                            <a:latin typeface="Cambria Math" panose="02040503050406030204" pitchFamily="18" charset="0"/>
                          </a:rPr>
                        </m:ctrlPr>
                      </m:sSubPr>
                      <m:e>
                        <m:r>
                          <a:rPr sz="4100" i="1">
                            <a:solidFill>
                              <a:srgbClr val="A9A9A9"/>
                            </a:solidFill>
                            <a:latin typeface="Cambria Math" panose="02040503050406030204" pitchFamily="18" charset="0"/>
                          </a:rPr>
                          <m:t>𝐿</m:t>
                        </m:r>
                      </m:e>
                      <m:sub>
                        <m:r>
                          <a:rPr sz="4100" i="1">
                            <a:solidFill>
                              <a:srgbClr val="A9A9A9"/>
                            </a:solidFill>
                            <a:latin typeface="Cambria Math" panose="02040503050406030204" pitchFamily="18" charset="0"/>
                          </a:rPr>
                          <m:t>𝑖</m:t>
                        </m:r>
                      </m:sub>
                    </m:sSub>
                  </m:oMath>
                </a14:m>
                <a:r>
                  <a:t>：</a:t>
                </a:r>
                <a14:m>
                  <m:oMath xmlns:m="http://schemas.openxmlformats.org/officeDocument/2006/math">
                    <m:r>
                      <a:rPr sz="4150" i="1">
                        <a:solidFill>
                          <a:srgbClr val="A9A9A9"/>
                        </a:solidFill>
                        <a:latin typeface="Cambria Math" panose="02040503050406030204" pitchFamily="18" charset="0"/>
                      </a:rPr>
                      <m:t>0.01</m:t>
                    </m:r>
                    <m:r>
                      <a:rPr sz="4150" i="1">
                        <a:solidFill>
                          <a:srgbClr val="A9A9A9"/>
                        </a:solidFill>
                        <a:latin typeface="Cambria Math" panose="02040503050406030204" pitchFamily="18" charset="0"/>
                      </a:rPr>
                      <m:t>𝑐𝑚</m:t>
                    </m:r>
                  </m:oMath>
                </a14:m>
                <a:r>
                  <a:t>～</a:t>
                </a:r>
                <a14:m>
                  <m:oMath xmlns:m="http://schemas.openxmlformats.org/officeDocument/2006/math">
                    <m:r>
                      <a:rPr sz="4200" i="1">
                        <a:solidFill>
                          <a:srgbClr val="A9A9A9"/>
                        </a:solidFill>
                        <a:latin typeface="Cambria Math" panose="02040503050406030204" pitchFamily="18" charset="0"/>
                      </a:rPr>
                      <m:t>2</m:t>
                    </m:r>
                    <m:r>
                      <a:rPr sz="4200" i="1">
                        <a:solidFill>
                          <a:srgbClr val="A9A9A9"/>
                        </a:solidFill>
                        <a:latin typeface="Cambria Math" panose="02040503050406030204" pitchFamily="18" charset="0"/>
                      </a:rPr>
                      <m:t>𝑐𝑚</m:t>
                    </m:r>
                  </m:oMath>
                </a14:m>
                <a:endParaRPr/>
              </a:p>
            </p:txBody>
          </p:sp>
        </mc:Choice>
        <mc:Fallback xmlns="">
          <p:sp>
            <p:nvSpPr>
              <p:cNvPr id="217" name="幅值：相同或不同"/>
              <p:cNvSpPr txBox="1">
                <a:spLocks noRot="1" noChangeAspect="1" noMove="1" noResize="1" noEditPoints="1" noAdjustHandles="1" noChangeArrowheads="1" noChangeShapeType="1" noTextEdit="1"/>
              </p:cNvSpPr>
              <p:nvPr/>
            </p:nvSpPr>
            <p:spPr>
              <a:xfrm>
                <a:off x="1272686" y="2583776"/>
                <a:ext cx="5770446" cy="744965"/>
              </a:xfrm>
              <a:prstGeom prst="rect">
                <a:avLst/>
              </a:prstGeom>
              <a:blipFill>
                <a:blip r:embed="rId3"/>
                <a:stretch>
                  <a:fillRect l="-3516" r="-7912" b="-21667"/>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18" name="幅值：相同或不同"/>
              <p:cNvSpPr txBox="1"/>
              <p:nvPr/>
            </p:nvSpPr>
            <p:spPr>
              <a:xfrm>
                <a:off x="1272686" y="4308129"/>
                <a:ext cx="6064096" cy="74496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marL="300789" indent="-300789" algn="l">
                  <a:buSzPct val="100000"/>
                  <a:buChar char="•"/>
                  <a:defRPr sz="3400">
                    <a:solidFill>
                      <a:srgbClr val="A9A9A9"/>
                    </a:solidFill>
                  </a:defRPr>
                </a:pPr>
                <a:r>
                  <a:t>立体角：</a:t>
                </a:r>
                <a14:m>
                  <m:oMath xmlns:m="http://schemas.openxmlformats.org/officeDocument/2006/math">
                    <m:sSub>
                      <m:sSubPr>
                        <m:ctrlPr>
                          <a:rPr sz="4150" i="1">
                            <a:solidFill>
                              <a:srgbClr val="A9A9A9"/>
                            </a:solidFill>
                            <a:latin typeface="Cambria Math" panose="02040503050406030204" pitchFamily="18" charset="0"/>
                          </a:rPr>
                        </m:ctrlPr>
                      </m:sSubPr>
                      <m:e>
                        <m:r>
                          <a:rPr sz="4150" i="1">
                            <a:solidFill>
                              <a:srgbClr val="A9A9A9"/>
                            </a:solidFill>
                            <a:latin typeface="Cambria Math" panose="02040503050406030204" pitchFamily="18" charset="0"/>
                          </a:rPr>
                          <m:t>𝑊</m:t>
                        </m:r>
                      </m:e>
                      <m:sub>
                        <m:r>
                          <a:rPr sz="4150" i="1">
                            <a:solidFill>
                              <a:srgbClr val="A9A9A9"/>
                            </a:solidFill>
                            <a:latin typeface="Cambria Math" panose="02040503050406030204" pitchFamily="18" charset="0"/>
                          </a:rPr>
                          <m:t>𝑖</m:t>
                        </m:r>
                      </m:sub>
                    </m:sSub>
                    <m:r>
                      <a:rPr sz="4150" i="1">
                        <a:solidFill>
                          <a:srgbClr val="A9A9A9"/>
                        </a:solidFill>
                        <a:latin typeface="Cambria Math" panose="02040503050406030204" pitchFamily="18" charset="0"/>
                      </a:rPr>
                      <m:t>=2</m:t>
                    </m:r>
                    <m:r>
                      <a:rPr sz="4150" i="1">
                        <a:solidFill>
                          <a:srgbClr val="A9A9A9"/>
                        </a:solidFill>
                        <a:latin typeface="Cambria Math" panose="02040503050406030204" pitchFamily="18" charset="0"/>
                      </a:rPr>
                      <m:t>𝜋</m:t>
                    </m:r>
                    <m:r>
                      <a:rPr sz="4150" i="1">
                        <a:solidFill>
                          <a:srgbClr val="A9A9A9"/>
                        </a:solidFill>
                        <a:latin typeface="Cambria Math" panose="02040503050406030204" pitchFamily="18" charset="0"/>
                      </a:rPr>
                      <m:t>(1−</m:t>
                    </m:r>
                    <m:r>
                      <a:rPr sz="4150" i="1">
                        <a:solidFill>
                          <a:srgbClr val="A9A9A9"/>
                        </a:solidFill>
                        <a:latin typeface="Cambria Math" panose="02040503050406030204" pitchFamily="18" charset="0"/>
                      </a:rPr>
                      <m:t>𝑐𝑜𝑠</m:t>
                    </m:r>
                    <m:sSub>
                      <m:sSubPr>
                        <m:ctrlPr>
                          <a:rPr sz="4150" i="1">
                            <a:solidFill>
                              <a:srgbClr val="A9A9A9"/>
                            </a:solidFill>
                            <a:latin typeface="Cambria Math" panose="02040503050406030204" pitchFamily="18" charset="0"/>
                          </a:rPr>
                        </m:ctrlPr>
                      </m:sSubPr>
                      <m:e>
                        <m:r>
                          <a:rPr sz="4150" i="1">
                            <a:solidFill>
                              <a:srgbClr val="A9A9A9"/>
                            </a:solidFill>
                            <a:latin typeface="Cambria Math" panose="02040503050406030204" pitchFamily="18" charset="0"/>
                          </a:rPr>
                          <m:t>𝜃</m:t>
                        </m:r>
                      </m:e>
                      <m:sub>
                        <m:r>
                          <a:rPr sz="4150" i="1">
                            <a:solidFill>
                              <a:srgbClr val="A9A9A9"/>
                            </a:solidFill>
                            <a:latin typeface="Cambria Math" panose="02040503050406030204" pitchFamily="18" charset="0"/>
                          </a:rPr>
                          <m:t>𝑖</m:t>
                        </m:r>
                      </m:sub>
                    </m:sSub>
                    <m:r>
                      <a:rPr sz="4150" i="1">
                        <a:solidFill>
                          <a:srgbClr val="A9A9A9"/>
                        </a:solidFill>
                        <a:latin typeface="Cambria Math" panose="02040503050406030204" pitchFamily="18" charset="0"/>
                      </a:rPr>
                      <m:t>)</m:t>
                    </m:r>
                  </m:oMath>
                </a14:m>
                <a:endParaRPr/>
              </a:p>
            </p:txBody>
          </p:sp>
        </mc:Choice>
        <mc:Fallback xmlns="">
          <p:sp>
            <p:nvSpPr>
              <p:cNvPr id="218" name="幅值：相同或不同"/>
              <p:cNvSpPr txBox="1">
                <a:spLocks noRot="1" noChangeAspect="1" noMove="1" noResize="1" noEditPoints="1" noAdjustHandles="1" noChangeArrowheads="1" noChangeShapeType="1" noTextEdit="1"/>
              </p:cNvSpPr>
              <p:nvPr/>
            </p:nvSpPr>
            <p:spPr>
              <a:xfrm>
                <a:off x="1272686" y="4308129"/>
                <a:ext cx="6064096" cy="744965"/>
              </a:xfrm>
              <a:prstGeom prst="rect">
                <a:avLst/>
              </a:prstGeom>
              <a:blipFill>
                <a:blip r:embed="rId4"/>
                <a:stretch>
                  <a:fillRect l="-3347" r="-12343" b="-25424"/>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19" name="幅值：相同或不同"/>
              <p:cNvSpPr txBox="1"/>
              <p:nvPr/>
            </p:nvSpPr>
            <p:spPr>
              <a:xfrm>
                <a:off x="1272686" y="5170305"/>
                <a:ext cx="8905313" cy="74496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marL="300789" indent="-300789" algn="l">
                  <a:buSzPct val="100000"/>
                  <a:buChar char="•"/>
                  <a:defRPr sz="3400"/>
                </a:pPr>
                <a:r>
                  <a:rPr dirty="0" err="1"/>
                  <a:t>波长L</a:t>
                </a:r>
                <a:r>
                  <a:rPr dirty="0"/>
                  <a:t>：</a:t>
                </a:r>
                <a14:m>
                  <m:oMath xmlns:m="http://schemas.openxmlformats.org/officeDocument/2006/math">
                    <m:r>
                      <a:rPr sz="4100" i="1">
                        <a:solidFill>
                          <a:srgbClr val="FEFFFE"/>
                        </a:solidFill>
                        <a:latin typeface="Cambria Math" panose="02040503050406030204" pitchFamily="18" charset="0"/>
                      </a:rPr>
                      <m:t>632.8×</m:t>
                    </m:r>
                    <m:sSup>
                      <m:sSupPr>
                        <m:ctrlPr>
                          <a:rPr sz="4100" i="1">
                            <a:solidFill>
                              <a:srgbClr val="FEFFFE"/>
                            </a:solidFill>
                            <a:latin typeface="Cambria Math" panose="02040503050406030204" pitchFamily="18" charset="0"/>
                          </a:rPr>
                        </m:ctrlPr>
                      </m:sSupPr>
                      <m:e>
                        <m:r>
                          <a:rPr sz="4100" i="1">
                            <a:solidFill>
                              <a:srgbClr val="FEFFFE"/>
                            </a:solidFill>
                            <a:latin typeface="Cambria Math" panose="02040503050406030204" pitchFamily="18" charset="0"/>
                          </a:rPr>
                          <m:t>10</m:t>
                        </m:r>
                      </m:e>
                      <m:sup>
                        <m:r>
                          <a:rPr sz="4100" i="1">
                            <a:solidFill>
                              <a:srgbClr val="FEFFFE"/>
                            </a:solidFill>
                            <a:latin typeface="Cambria Math" panose="02040503050406030204" pitchFamily="18" charset="0"/>
                          </a:rPr>
                          <m:t>−9</m:t>
                        </m:r>
                      </m:sup>
                    </m:sSup>
                    <m:r>
                      <a:rPr sz="4100" i="1">
                        <a:solidFill>
                          <a:srgbClr val="FEFFFE"/>
                        </a:solidFill>
                        <a:latin typeface="Cambria Math" panose="02040503050406030204" pitchFamily="18" charset="0"/>
                      </a:rPr>
                      <m:t>𝑚</m:t>
                    </m:r>
                  </m:oMath>
                </a14:m>
                <a:r>
                  <a:rPr dirty="0"/>
                  <a:t> </a:t>
                </a:r>
                <a:r>
                  <a:rPr dirty="0" err="1"/>
                  <a:t>或</a:t>
                </a:r>
                <a:r>
                  <a:rPr dirty="0"/>
                  <a:t> </a:t>
                </a:r>
                <a14:m>
                  <m:oMath xmlns:m="http://schemas.openxmlformats.org/officeDocument/2006/math">
                    <m:r>
                      <a:rPr sz="4100" i="1">
                        <a:solidFill>
                          <a:srgbClr val="FEFFFE"/>
                        </a:solidFill>
                        <a:latin typeface="Cambria Math" panose="02040503050406030204" pitchFamily="18" charset="0"/>
                      </a:rPr>
                      <m:t>532×</m:t>
                    </m:r>
                    <m:sSup>
                      <m:sSupPr>
                        <m:ctrlPr>
                          <a:rPr sz="4100" i="1">
                            <a:solidFill>
                              <a:srgbClr val="FEFFFE"/>
                            </a:solidFill>
                            <a:latin typeface="Cambria Math" panose="02040503050406030204" pitchFamily="18" charset="0"/>
                          </a:rPr>
                        </m:ctrlPr>
                      </m:sSupPr>
                      <m:e>
                        <m:r>
                          <a:rPr sz="4100" i="1">
                            <a:solidFill>
                              <a:srgbClr val="FEFFFE"/>
                            </a:solidFill>
                            <a:latin typeface="Cambria Math" panose="02040503050406030204" pitchFamily="18" charset="0"/>
                          </a:rPr>
                          <m:t>10</m:t>
                        </m:r>
                      </m:e>
                      <m:sup>
                        <m:r>
                          <a:rPr sz="4100" i="1">
                            <a:solidFill>
                              <a:srgbClr val="FEFFFE"/>
                            </a:solidFill>
                            <a:latin typeface="Cambria Math" panose="02040503050406030204" pitchFamily="18" charset="0"/>
                          </a:rPr>
                          <m:t>−9</m:t>
                        </m:r>
                      </m:sup>
                    </m:sSup>
                    <m:r>
                      <a:rPr sz="4100" i="1">
                        <a:solidFill>
                          <a:srgbClr val="FEFFFE"/>
                        </a:solidFill>
                        <a:latin typeface="Cambria Math" panose="02040503050406030204" pitchFamily="18" charset="0"/>
                      </a:rPr>
                      <m:t>𝑚</m:t>
                    </m:r>
                  </m:oMath>
                </a14:m>
                <a:endParaRPr dirty="0"/>
              </a:p>
            </p:txBody>
          </p:sp>
        </mc:Choice>
        <mc:Fallback xmlns="">
          <p:sp>
            <p:nvSpPr>
              <p:cNvPr id="219" name="幅值：相同或不同"/>
              <p:cNvSpPr txBox="1">
                <a:spLocks noRot="1" noChangeAspect="1" noMove="1" noResize="1" noEditPoints="1" noAdjustHandles="1" noChangeArrowheads="1" noChangeShapeType="1" noTextEdit="1"/>
              </p:cNvSpPr>
              <p:nvPr/>
            </p:nvSpPr>
            <p:spPr>
              <a:xfrm>
                <a:off x="1272686" y="5170305"/>
                <a:ext cx="8905313" cy="744965"/>
              </a:xfrm>
              <a:prstGeom prst="rect">
                <a:avLst/>
              </a:prstGeom>
              <a:blipFill>
                <a:blip r:embed="rId5"/>
                <a:stretch>
                  <a:fillRect l="-2279" t="-1695" b="-23729"/>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CN">
                    <a:noFill/>
                  </a:rPr>
                  <a:t> </a:t>
                </a:r>
              </a:p>
            </p:txBody>
          </p:sp>
        </mc:Fallback>
      </mc:AlternateContent>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实验结果"/>
          <p:cNvSpPr txBox="1"/>
          <p:nvPr/>
        </p:nvSpPr>
        <p:spPr>
          <a:xfrm>
            <a:off x="1692217" y="927099"/>
            <a:ext cx="15367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584200">
              <a:lnSpc>
                <a:spcPct val="120000"/>
              </a:lnSpc>
              <a:defRPr sz="2800" b="1"/>
            </a:lvl1pPr>
          </a:lstStyle>
          <a:p>
            <a:r>
              <a:t>参数设定</a:t>
            </a:r>
          </a:p>
        </p:txBody>
      </p:sp>
      <p:sp>
        <p:nvSpPr>
          <p:cNvPr id="222" name="Edit Document"/>
          <p:cNvSpPr/>
          <p:nvPr/>
        </p:nvSpPr>
        <p:spPr>
          <a:xfrm>
            <a:off x="876300" y="800099"/>
            <a:ext cx="794806" cy="863601"/>
          </a:xfrm>
          <a:custGeom>
            <a:avLst/>
            <a:gdLst/>
            <a:ahLst/>
            <a:cxnLst>
              <a:cxn ang="0">
                <a:pos x="wd2" y="hd2"/>
              </a:cxn>
              <a:cxn ang="5400000">
                <a:pos x="wd2" y="hd2"/>
              </a:cxn>
              <a:cxn ang="10800000">
                <a:pos x="wd2" y="hd2"/>
              </a:cxn>
              <a:cxn ang="16200000">
                <a:pos x="wd2" y="hd2"/>
              </a:cxn>
            </a:cxnLst>
            <a:rect l="0" t="0" r="r" b="b"/>
            <a:pathLst>
              <a:path w="21535" h="21600" extrusionOk="0">
                <a:moveTo>
                  <a:pt x="178" y="0"/>
                </a:moveTo>
                <a:cubicBezTo>
                  <a:pt x="80" y="0"/>
                  <a:pt x="0" y="72"/>
                  <a:pt x="0" y="162"/>
                </a:cubicBezTo>
                <a:lnTo>
                  <a:pt x="0" y="21438"/>
                </a:lnTo>
                <a:cubicBezTo>
                  <a:pt x="0" y="21528"/>
                  <a:pt x="80" y="21600"/>
                  <a:pt x="178" y="21600"/>
                </a:cubicBezTo>
                <a:lnTo>
                  <a:pt x="17891" y="21600"/>
                </a:lnTo>
                <a:cubicBezTo>
                  <a:pt x="17989" y="21600"/>
                  <a:pt x="18069" y="21528"/>
                  <a:pt x="18069" y="21438"/>
                </a:cubicBezTo>
                <a:lnTo>
                  <a:pt x="18069" y="10414"/>
                </a:lnTo>
                <a:lnTo>
                  <a:pt x="13054" y="15043"/>
                </a:lnTo>
                <a:cubicBezTo>
                  <a:pt x="12867" y="15216"/>
                  <a:pt x="12647" y="15358"/>
                  <a:pt x="12407" y="15463"/>
                </a:cubicBezTo>
                <a:lnTo>
                  <a:pt x="8385" y="17111"/>
                </a:lnTo>
                <a:cubicBezTo>
                  <a:pt x="8235" y="17177"/>
                  <a:pt x="8078" y="17032"/>
                  <a:pt x="8149" y="16892"/>
                </a:cubicBezTo>
                <a:lnTo>
                  <a:pt x="9963" y="13105"/>
                </a:lnTo>
                <a:cubicBezTo>
                  <a:pt x="10077" y="12882"/>
                  <a:pt x="10231" y="12679"/>
                  <a:pt x="10420" y="12504"/>
                </a:cubicBezTo>
                <a:lnTo>
                  <a:pt x="17644" y="5837"/>
                </a:lnTo>
                <a:lnTo>
                  <a:pt x="11926" y="5837"/>
                </a:lnTo>
                <a:cubicBezTo>
                  <a:pt x="11828" y="5837"/>
                  <a:pt x="11748" y="5765"/>
                  <a:pt x="11748" y="5674"/>
                </a:cubicBezTo>
                <a:lnTo>
                  <a:pt x="11748" y="58"/>
                </a:lnTo>
                <a:cubicBezTo>
                  <a:pt x="11748" y="26"/>
                  <a:pt x="11720" y="0"/>
                  <a:pt x="11685" y="0"/>
                </a:cubicBezTo>
                <a:lnTo>
                  <a:pt x="178" y="0"/>
                </a:lnTo>
                <a:close/>
                <a:moveTo>
                  <a:pt x="12563" y="86"/>
                </a:moveTo>
                <a:cubicBezTo>
                  <a:pt x="12541" y="94"/>
                  <a:pt x="12525" y="114"/>
                  <a:pt x="12525" y="140"/>
                </a:cubicBezTo>
                <a:lnTo>
                  <a:pt x="12525" y="4958"/>
                </a:lnTo>
                <a:cubicBezTo>
                  <a:pt x="12525" y="5048"/>
                  <a:pt x="12605" y="5120"/>
                  <a:pt x="12703" y="5120"/>
                </a:cubicBezTo>
                <a:lnTo>
                  <a:pt x="17917" y="5120"/>
                </a:lnTo>
                <a:cubicBezTo>
                  <a:pt x="17974" y="5120"/>
                  <a:pt x="18001" y="5058"/>
                  <a:pt x="17962" y="5021"/>
                </a:cubicBezTo>
                <a:lnTo>
                  <a:pt x="12632" y="99"/>
                </a:lnTo>
                <a:cubicBezTo>
                  <a:pt x="12612" y="81"/>
                  <a:pt x="12585" y="78"/>
                  <a:pt x="12563" y="86"/>
                </a:cubicBezTo>
                <a:close/>
                <a:moveTo>
                  <a:pt x="20172" y="4728"/>
                </a:moveTo>
                <a:cubicBezTo>
                  <a:pt x="20023" y="4734"/>
                  <a:pt x="19872" y="4794"/>
                  <a:pt x="19753" y="4903"/>
                </a:cubicBezTo>
                <a:lnTo>
                  <a:pt x="18916" y="5676"/>
                </a:lnTo>
                <a:cubicBezTo>
                  <a:pt x="18892" y="5699"/>
                  <a:pt x="18892" y="5736"/>
                  <a:pt x="18916" y="5758"/>
                </a:cubicBezTo>
                <a:lnTo>
                  <a:pt x="20419" y="7147"/>
                </a:lnTo>
                <a:cubicBezTo>
                  <a:pt x="20443" y="7170"/>
                  <a:pt x="20483" y="7170"/>
                  <a:pt x="20508" y="7147"/>
                </a:cubicBezTo>
                <a:lnTo>
                  <a:pt x="21345" y="6372"/>
                </a:lnTo>
                <a:cubicBezTo>
                  <a:pt x="21583" y="6154"/>
                  <a:pt x="21600" y="5815"/>
                  <a:pt x="21383" y="5615"/>
                </a:cubicBezTo>
                <a:lnTo>
                  <a:pt x="20576" y="4868"/>
                </a:lnTo>
                <a:cubicBezTo>
                  <a:pt x="20468" y="4768"/>
                  <a:pt x="20321" y="4722"/>
                  <a:pt x="20172" y="4728"/>
                </a:cubicBezTo>
                <a:close/>
                <a:moveTo>
                  <a:pt x="18322" y="6249"/>
                </a:moveTo>
                <a:cubicBezTo>
                  <a:pt x="18306" y="6249"/>
                  <a:pt x="18290" y="6255"/>
                  <a:pt x="18277" y="6266"/>
                </a:cubicBezTo>
                <a:lnTo>
                  <a:pt x="11222" y="12779"/>
                </a:lnTo>
                <a:cubicBezTo>
                  <a:pt x="11198" y="12801"/>
                  <a:pt x="11198" y="12838"/>
                  <a:pt x="11222" y="12861"/>
                </a:cubicBezTo>
                <a:lnTo>
                  <a:pt x="12727" y="14249"/>
                </a:lnTo>
                <a:cubicBezTo>
                  <a:pt x="12751" y="14272"/>
                  <a:pt x="12789" y="14272"/>
                  <a:pt x="12814" y="14249"/>
                </a:cubicBezTo>
                <a:lnTo>
                  <a:pt x="19869" y="7737"/>
                </a:lnTo>
                <a:cubicBezTo>
                  <a:pt x="19893" y="7714"/>
                  <a:pt x="19893" y="7677"/>
                  <a:pt x="19869" y="7655"/>
                </a:cubicBezTo>
                <a:lnTo>
                  <a:pt x="18366" y="6266"/>
                </a:lnTo>
                <a:cubicBezTo>
                  <a:pt x="18354" y="6255"/>
                  <a:pt x="18338" y="6249"/>
                  <a:pt x="18322" y="6249"/>
                </a:cubicBezTo>
                <a:close/>
                <a:moveTo>
                  <a:pt x="10691" y="13419"/>
                </a:moveTo>
                <a:cubicBezTo>
                  <a:pt x="10671" y="13422"/>
                  <a:pt x="10653" y="13432"/>
                  <a:pt x="10644" y="13451"/>
                </a:cubicBezTo>
                <a:lnTo>
                  <a:pt x="9401" y="15879"/>
                </a:lnTo>
                <a:cubicBezTo>
                  <a:pt x="9375" y="15929"/>
                  <a:pt x="9430" y="15979"/>
                  <a:pt x="9483" y="15955"/>
                </a:cubicBezTo>
                <a:lnTo>
                  <a:pt x="12114" y="14808"/>
                </a:lnTo>
                <a:cubicBezTo>
                  <a:pt x="12154" y="14790"/>
                  <a:pt x="12161" y="14741"/>
                  <a:pt x="12130" y="14712"/>
                </a:cubicBezTo>
                <a:lnTo>
                  <a:pt x="10745" y="13434"/>
                </a:lnTo>
                <a:cubicBezTo>
                  <a:pt x="10730" y="13420"/>
                  <a:pt x="10710" y="13416"/>
                  <a:pt x="10691" y="13419"/>
                </a:cubicBezTo>
                <a:close/>
              </a:path>
            </a:pathLst>
          </a:custGeom>
          <a:solidFill>
            <a:srgbClr val="FFFFFF"/>
          </a:solidFill>
          <a:ln w="12700">
            <a:miter lim="400000"/>
          </a:ln>
        </p:spPr>
        <p:txBody>
          <a:bodyPr lIns="50800" tIns="50800" rIns="50800" bIns="50800" anchor="ctr"/>
          <a:lstStyle/>
          <a:p>
            <a:pPr defTabSz="584200">
              <a:defRPr sz="2200">
                <a:solidFill>
                  <a:srgbClr val="000000"/>
                </a:solidFill>
                <a:latin typeface="Helvetica Neue Medium"/>
                <a:ea typeface="Helvetica Neue Medium"/>
                <a:cs typeface="Helvetica Neue Medium"/>
                <a:sym typeface="Helvetica Neue Medium"/>
              </a:defRPr>
            </a:pPr>
            <a:endParaRPr/>
          </a:p>
        </p:txBody>
      </p:sp>
      <mc:AlternateContent xmlns:mc="http://schemas.openxmlformats.org/markup-compatibility/2006" xmlns:a14="http://schemas.microsoft.com/office/drawing/2010/main">
        <mc:Choice Requires="a14">
          <p:sp>
            <p:nvSpPr>
              <p:cNvPr id="223" name="幅值：相同或不同"/>
              <p:cNvSpPr txBox="1"/>
              <p:nvPr/>
            </p:nvSpPr>
            <p:spPr>
              <a:xfrm>
                <a:off x="1272686" y="3445952"/>
                <a:ext cx="5429697" cy="74496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marL="300789" indent="-300789" algn="l">
                  <a:buSzPct val="100000"/>
                  <a:buChar char="•"/>
                  <a:defRPr sz="3400">
                    <a:solidFill>
                      <a:srgbClr val="A9A9A9"/>
                    </a:solidFill>
                  </a:defRPr>
                </a:pPr>
                <a:r>
                  <a:t>入射发散角</a:t>
                </a:r>
                <a14:m>
                  <m:oMath xmlns:m="http://schemas.openxmlformats.org/officeDocument/2006/math">
                    <m:sSub>
                      <m:sSubPr>
                        <m:ctrlPr>
                          <a:rPr sz="4350" i="1">
                            <a:solidFill>
                              <a:srgbClr val="A9A9A9"/>
                            </a:solidFill>
                            <a:latin typeface="Cambria Math" panose="02040503050406030204" pitchFamily="18" charset="0"/>
                          </a:rPr>
                        </m:ctrlPr>
                      </m:sSubPr>
                      <m:e>
                        <m:r>
                          <a:rPr sz="4350" i="1">
                            <a:solidFill>
                              <a:srgbClr val="A9A9A9"/>
                            </a:solidFill>
                            <a:latin typeface="Cambria Math" panose="02040503050406030204" pitchFamily="18" charset="0"/>
                          </a:rPr>
                          <m:t>𝜃</m:t>
                        </m:r>
                      </m:e>
                      <m:sub>
                        <m:r>
                          <a:rPr sz="4350" i="1">
                            <a:solidFill>
                              <a:srgbClr val="A9A9A9"/>
                            </a:solidFill>
                            <a:latin typeface="Cambria Math" panose="02040503050406030204" pitchFamily="18" charset="0"/>
                          </a:rPr>
                          <m:t>𝑖</m:t>
                        </m:r>
                      </m:sub>
                    </m:sSub>
                  </m:oMath>
                </a14:m>
                <a:r>
                  <a:t>：</a:t>
                </a:r>
                <a14:m>
                  <m:oMath xmlns:m="http://schemas.openxmlformats.org/officeDocument/2006/math">
                    <m:r>
                      <a:rPr sz="4050" i="1">
                        <a:solidFill>
                          <a:srgbClr val="A9A9A9"/>
                        </a:solidFill>
                        <a:latin typeface="Cambria Math" panose="02040503050406030204" pitchFamily="18" charset="0"/>
                      </a:rPr>
                      <m:t>0.1</m:t>
                    </m:r>
                    <m:r>
                      <a:rPr sz="4050" i="1">
                        <a:solidFill>
                          <a:srgbClr val="A9A9A9"/>
                        </a:solidFill>
                        <a:latin typeface="Cambria Math" panose="02040503050406030204" pitchFamily="18" charset="0"/>
                      </a:rPr>
                      <m:t>𝜋</m:t>
                    </m:r>
                  </m:oMath>
                </a14:m>
                <a:r>
                  <a:t>~</a:t>
                </a:r>
                <a14:m>
                  <m:oMath xmlns:m="http://schemas.openxmlformats.org/officeDocument/2006/math">
                    <m:r>
                      <a:rPr sz="4050" i="1">
                        <a:solidFill>
                          <a:srgbClr val="A9A9A9"/>
                        </a:solidFill>
                        <a:latin typeface="Cambria Math" panose="02040503050406030204" pitchFamily="18" charset="0"/>
                      </a:rPr>
                      <m:t>0.4</m:t>
                    </m:r>
                    <m:r>
                      <a:rPr sz="4050" i="1">
                        <a:solidFill>
                          <a:srgbClr val="A9A9A9"/>
                        </a:solidFill>
                        <a:latin typeface="Cambria Math" panose="02040503050406030204" pitchFamily="18" charset="0"/>
                      </a:rPr>
                      <m:t>𝜋</m:t>
                    </m:r>
                  </m:oMath>
                </a14:m>
                <a:endParaRPr/>
              </a:p>
            </p:txBody>
          </p:sp>
        </mc:Choice>
        <mc:Fallback xmlns="">
          <p:sp>
            <p:nvSpPr>
              <p:cNvPr id="223" name="幅值：相同或不同"/>
              <p:cNvSpPr txBox="1">
                <a:spLocks noRot="1" noChangeAspect="1" noMove="1" noResize="1" noEditPoints="1" noAdjustHandles="1" noChangeArrowheads="1" noChangeShapeType="1" noTextEdit="1"/>
              </p:cNvSpPr>
              <p:nvPr/>
            </p:nvSpPr>
            <p:spPr>
              <a:xfrm>
                <a:off x="1272686" y="3445952"/>
                <a:ext cx="5429697" cy="744965"/>
              </a:xfrm>
              <a:prstGeom prst="rect">
                <a:avLst/>
              </a:prstGeom>
              <a:blipFill>
                <a:blip r:embed="rId2"/>
                <a:stretch>
                  <a:fillRect l="-3738" t="-1695" r="-7009" b="-23729"/>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24" name="幅值：相同或不同"/>
              <p:cNvSpPr txBox="1"/>
              <p:nvPr/>
            </p:nvSpPr>
            <p:spPr>
              <a:xfrm>
                <a:off x="1272686" y="2583776"/>
                <a:ext cx="5770446" cy="74496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marL="300789" indent="-300789" algn="l">
                  <a:buSzPct val="100000"/>
                  <a:buChar char="•"/>
                  <a:defRPr sz="3400">
                    <a:solidFill>
                      <a:srgbClr val="A9A9A9"/>
                    </a:solidFill>
                  </a:defRPr>
                </a:pPr>
                <a:r>
                  <a:t>扫描长度</a:t>
                </a:r>
                <a14:m>
                  <m:oMath xmlns:m="http://schemas.openxmlformats.org/officeDocument/2006/math">
                    <m:sSub>
                      <m:sSubPr>
                        <m:ctrlPr>
                          <a:rPr sz="4100" i="1">
                            <a:solidFill>
                              <a:srgbClr val="A9A9A9"/>
                            </a:solidFill>
                            <a:latin typeface="Cambria Math" panose="02040503050406030204" pitchFamily="18" charset="0"/>
                          </a:rPr>
                        </m:ctrlPr>
                      </m:sSubPr>
                      <m:e>
                        <m:r>
                          <a:rPr sz="4100" i="1">
                            <a:solidFill>
                              <a:srgbClr val="A9A9A9"/>
                            </a:solidFill>
                            <a:latin typeface="Cambria Math" panose="02040503050406030204" pitchFamily="18" charset="0"/>
                          </a:rPr>
                          <m:t>𝐿</m:t>
                        </m:r>
                      </m:e>
                      <m:sub>
                        <m:r>
                          <a:rPr sz="4100" i="1">
                            <a:solidFill>
                              <a:srgbClr val="A9A9A9"/>
                            </a:solidFill>
                            <a:latin typeface="Cambria Math" panose="02040503050406030204" pitchFamily="18" charset="0"/>
                          </a:rPr>
                          <m:t>𝑖</m:t>
                        </m:r>
                      </m:sub>
                    </m:sSub>
                  </m:oMath>
                </a14:m>
                <a:r>
                  <a:t>：</a:t>
                </a:r>
                <a14:m>
                  <m:oMath xmlns:m="http://schemas.openxmlformats.org/officeDocument/2006/math">
                    <m:r>
                      <a:rPr sz="4150" i="1">
                        <a:solidFill>
                          <a:srgbClr val="A9A9A9"/>
                        </a:solidFill>
                        <a:latin typeface="Cambria Math" panose="02040503050406030204" pitchFamily="18" charset="0"/>
                      </a:rPr>
                      <m:t>0.01</m:t>
                    </m:r>
                    <m:r>
                      <a:rPr sz="4150" i="1">
                        <a:solidFill>
                          <a:srgbClr val="A9A9A9"/>
                        </a:solidFill>
                        <a:latin typeface="Cambria Math" panose="02040503050406030204" pitchFamily="18" charset="0"/>
                      </a:rPr>
                      <m:t>𝑐𝑚</m:t>
                    </m:r>
                  </m:oMath>
                </a14:m>
                <a:r>
                  <a:t>～</a:t>
                </a:r>
                <a14:m>
                  <m:oMath xmlns:m="http://schemas.openxmlformats.org/officeDocument/2006/math">
                    <m:r>
                      <a:rPr sz="4200" i="1">
                        <a:solidFill>
                          <a:srgbClr val="A9A9A9"/>
                        </a:solidFill>
                        <a:latin typeface="Cambria Math" panose="02040503050406030204" pitchFamily="18" charset="0"/>
                      </a:rPr>
                      <m:t>2</m:t>
                    </m:r>
                    <m:r>
                      <a:rPr sz="4200" i="1">
                        <a:solidFill>
                          <a:srgbClr val="A9A9A9"/>
                        </a:solidFill>
                        <a:latin typeface="Cambria Math" panose="02040503050406030204" pitchFamily="18" charset="0"/>
                      </a:rPr>
                      <m:t>𝑐𝑚</m:t>
                    </m:r>
                  </m:oMath>
                </a14:m>
                <a:endParaRPr/>
              </a:p>
            </p:txBody>
          </p:sp>
        </mc:Choice>
        <mc:Fallback xmlns="">
          <p:sp>
            <p:nvSpPr>
              <p:cNvPr id="224" name="幅值：相同或不同"/>
              <p:cNvSpPr txBox="1">
                <a:spLocks noRot="1" noChangeAspect="1" noMove="1" noResize="1" noEditPoints="1" noAdjustHandles="1" noChangeArrowheads="1" noChangeShapeType="1" noTextEdit="1"/>
              </p:cNvSpPr>
              <p:nvPr/>
            </p:nvSpPr>
            <p:spPr>
              <a:xfrm>
                <a:off x="1272686" y="2583776"/>
                <a:ext cx="5770446" cy="744965"/>
              </a:xfrm>
              <a:prstGeom prst="rect">
                <a:avLst/>
              </a:prstGeom>
              <a:blipFill>
                <a:blip r:embed="rId3"/>
                <a:stretch>
                  <a:fillRect l="-3516" r="-7912" b="-21667"/>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25" name="幅值：相同或不同"/>
              <p:cNvSpPr txBox="1"/>
              <p:nvPr/>
            </p:nvSpPr>
            <p:spPr>
              <a:xfrm>
                <a:off x="1272686" y="4308129"/>
                <a:ext cx="6064096" cy="74496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marL="300789" indent="-300789" algn="l">
                  <a:buSzPct val="100000"/>
                  <a:buChar char="•"/>
                  <a:defRPr sz="3400">
                    <a:solidFill>
                      <a:srgbClr val="A9A9A9"/>
                    </a:solidFill>
                  </a:defRPr>
                </a:pPr>
                <a:r>
                  <a:t>立体角：</a:t>
                </a:r>
                <a14:m>
                  <m:oMath xmlns:m="http://schemas.openxmlformats.org/officeDocument/2006/math">
                    <m:sSub>
                      <m:sSubPr>
                        <m:ctrlPr>
                          <a:rPr sz="4150" i="1">
                            <a:solidFill>
                              <a:srgbClr val="A9A9A9"/>
                            </a:solidFill>
                            <a:latin typeface="Cambria Math" panose="02040503050406030204" pitchFamily="18" charset="0"/>
                          </a:rPr>
                        </m:ctrlPr>
                      </m:sSubPr>
                      <m:e>
                        <m:r>
                          <a:rPr sz="4150" i="1">
                            <a:solidFill>
                              <a:srgbClr val="A9A9A9"/>
                            </a:solidFill>
                            <a:latin typeface="Cambria Math" panose="02040503050406030204" pitchFamily="18" charset="0"/>
                          </a:rPr>
                          <m:t>𝑊</m:t>
                        </m:r>
                      </m:e>
                      <m:sub>
                        <m:r>
                          <a:rPr sz="4150" i="1">
                            <a:solidFill>
                              <a:srgbClr val="A9A9A9"/>
                            </a:solidFill>
                            <a:latin typeface="Cambria Math" panose="02040503050406030204" pitchFamily="18" charset="0"/>
                          </a:rPr>
                          <m:t>𝑖</m:t>
                        </m:r>
                      </m:sub>
                    </m:sSub>
                    <m:r>
                      <a:rPr sz="4150" i="1">
                        <a:solidFill>
                          <a:srgbClr val="A9A9A9"/>
                        </a:solidFill>
                        <a:latin typeface="Cambria Math" panose="02040503050406030204" pitchFamily="18" charset="0"/>
                      </a:rPr>
                      <m:t>=2</m:t>
                    </m:r>
                    <m:r>
                      <a:rPr sz="4150" i="1">
                        <a:solidFill>
                          <a:srgbClr val="A9A9A9"/>
                        </a:solidFill>
                        <a:latin typeface="Cambria Math" panose="02040503050406030204" pitchFamily="18" charset="0"/>
                      </a:rPr>
                      <m:t>𝜋</m:t>
                    </m:r>
                    <m:r>
                      <a:rPr sz="4150" i="1">
                        <a:solidFill>
                          <a:srgbClr val="A9A9A9"/>
                        </a:solidFill>
                        <a:latin typeface="Cambria Math" panose="02040503050406030204" pitchFamily="18" charset="0"/>
                      </a:rPr>
                      <m:t>(1−</m:t>
                    </m:r>
                    <m:r>
                      <a:rPr sz="4150" i="1">
                        <a:solidFill>
                          <a:srgbClr val="A9A9A9"/>
                        </a:solidFill>
                        <a:latin typeface="Cambria Math" panose="02040503050406030204" pitchFamily="18" charset="0"/>
                      </a:rPr>
                      <m:t>𝑐𝑜𝑠</m:t>
                    </m:r>
                    <m:sSub>
                      <m:sSubPr>
                        <m:ctrlPr>
                          <a:rPr sz="4150" i="1">
                            <a:solidFill>
                              <a:srgbClr val="A9A9A9"/>
                            </a:solidFill>
                            <a:latin typeface="Cambria Math" panose="02040503050406030204" pitchFamily="18" charset="0"/>
                          </a:rPr>
                        </m:ctrlPr>
                      </m:sSubPr>
                      <m:e>
                        <m:r>
                          <a:rPr sz="4150" i="1">
                            <a:solidFill>
                              <a:srgbClr val="A9A9A9"/>
                            </a:solidFill>
                            <a:latin typeface="Cambria Math" panose="02040503050406030204" pitchFamily="18" charset="0"/>
                          </a:rPr>
                          <m:t>𝜃</m:t>
                        </m:r>
                      </m:e>
                      <m:sub>
                        <m:r>
                          <a:rPr sz="4150" i="1">
                            <a:solidFill>
                              <a:srgbClr val="A9A9A9"/>
                            </a:solidFill>
                            <a:latin typeface="Cambria Math" panose="02040503050406030204" pitchFamily="18" charset="0"/>
                          </a:rPr>
                          <m:t>𝑖</m:t>
                        </m:r>
                      </m:sub>
                    </m:sSub>
                    <m:r>
                      <a:rPr sz="4150" i="1">
                        <a:solidFill>
                          <a:srgbClr val="A9A9A9"/>
                        </a:solidFill>
                        <a:latin typeface="Cambria Math" panose="02040503050406030204" pitchFamily="18" charset="0"/>
                      </a:rPr>
                      <m:t>)</m:t>
                    </m:r>
                  </m:oMath>
                </a14:m>
                <a:endParaRPr/>
              </a:p>
            </p:txBody>
          </p:sp>
        </mc:Choice>
        <mc:Fallback xmlns="">
          <p:sp>
            <p:nvSpPr>
              <p:cNvPr id="225" name="幅值：相同或不同"/>
              <p:cNvSpPr txBox="1">
                <a:spLocks noRot="1" noChangeAspect="1" noMove="1" noResize="1" noEditPoints="1" noAdjustHandles="1" noChangeArrowheads="1" noChangeShapeType="1" noTextEdit="1"/>
              </p:cNvSpPr>
              <p:nvPr/>
            </p:nvSpPr>
            <p:spPr>
              <a:xfrm>
                <a:off x="1272686" y="4308129"/>
                <a:ext cx="6064096" cy="744965"/>
              </a:xfrm>
              <a:prstGeom prst="rect">
                <a:avLst/>
              </a:prstGeom>
              <a:blipFill>
                <a:blip r:embed="rId4"/>
                <a:stretch>
                  <a:fillRect l="-3347" r="-12343" b="-25424"/>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26" name="幅值：相同或不同"/>
              <p:cNvSpPr txBox="1"/>
              <p:nvPr/>
            </p:nvSpPr>
            <p:spPr>
              <a:xfrm>
                <a:off x="1272686" y="5170305"/>
                <a:ext cx="8383723" cy="74496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marL="300789" indent="-300789" algn="l">
                  <a:buSzPct val="100000"/>
                  <a:buChar char="•"/>
                  <a:defRPr sz="3400">
                    <a:solidFill>
                      <a:srgbClr val="A9A9A9"/>
                    </a:solidFill>
                  </a:defRPr>
                </a:pPr>
                <a:r>
                  <a:rPr dirty="0" err="1"/>
                  <a:t>波长L</a:t>
                </a:r>
                <a:r>
                  <a:rPr dirty="0"/>
                  <a:t>：</a:t>
                </a:r>
                <a14:m>
                  <m:oMath xmlns:m="http://schemas.openxmlformats.org/officeDocument/2006/math">
                    <m:r>
                      <a:rPr sz="4100" i="1">
                        <a:solidFill>
                          <a:srgbClr val="A9A9A9"/>
                        </a:solidFill>
                        <a:latin typeface="Cambria Math" panose="02040503050406030204" pitchFamily="18" charset="0"/>
                      </a:rPr>
                      <m:t>632.8×</m:t>
                    </m:r>
                    <m:sSup>
                      <m:sSupPr>
                        <m:ctrlPr>
                          <a:rPr sz="4100" i="1">
                            <a:solidFill>
                              <a:srgbClr val="A9A9A9"/>
                            </a:solidFill>
                            <a:latin typeface="Cambria Math" panose="02040503050406030204" pitchFamily="18" charset="0"/>
                          </a:rPr>
                        </m:ctrlPr>
                      </m:sSupPr>
                      <m:e>
                        <m:r>
                          <a:rPr sz="4100" i="1">
                            <a:solidFill>
                              <a:srgbClr val="A9A9A9"/>
                            </a:solidFill>
                            <a:latin typeface="Cambria Math" panose="02040503050406030204" pitchFamily="18" charset="0"/>
                          </a:rPr>
                          <m:t>10</m:t>
                        </m:r>
                      </m:e>
                      <m:sup>
                        <m:r>
                          <a:rPr sz="4100" i="1">
                            <a:solidFill>
                              <a:srgbClr val="A9A9A9"/>
                            </a:solidFill>
                            <a:latin typeface="Cambria Math" panose="02040503050406030204" pitchFamily="18" charset="0"/>
                          </a:rPr>
                          <m:t>−9</m:t>
                        </m:r>
                      </m:sup>
                    </m:sSup>
                    <m:r>
                      <a:rPr sz="4100" i="1">
                        <a:solidFill>
                          <a:srgbClr val="A9A9A9"/>
                        </a:solidFill>
                        <a:latin typeface="Cambria Math" panose="02040503050406030204" pitchFamily="18" charset="0"/>
                      </a:rPr>
                      <m:t>𝑚</m:t>
                    </m:r>
                  </m:oMath>
                </a14:m>
                <a:r>
                  <a:rPr dirty="0"/>
                  <a:t> </a:t>
                </a:r>
                <a:r>
                  <a:rPr dirty="0" err="1"/>
                  <a:t>或</a:t>
                </a:r>
                <a:r>
                  <a:rPr dirty="0"/>
                  <a:t> </a:t>
                </a:r>
                <a14:m>
                  <m:oMath xmlns:m="http://schemas.openxmlformats.org/officeDocument/2006/math">
                    <m:r>
                      <a:rPr sz="4100" i="1">
                        <a:solidFill>
                          <a:srgbClr val="A9A9A9"/>
                        </a:solidFill>
                        <a:latin typeface="Cambria Math" panose="02040503050406030204" pitchFamily="18" charset="0"/>
                      </a:rPr>
                      <m:t>532×</m:t>
                    </m:r>
                    <m:sSup>
                      <m:sSupPr>
                        <m:ctrlPr>
                          <a:rPr sz="4100" i="1">
                            <a:solidFill>
                              <a:srgbClr val="A9A9A9"/>
                            </a:solidFill>
                            <a:latin typeface="Cambria Math" panose="02040503050406030204" pitchFamily="18" charset="0"/>
                          </a:rPr>
                        </m:ctrlPr>
                      </m:sSupPr>
                      <m:e>
                        <m:r>
                          <a:rPr sz="4100" i="1">
                            <a:solidFill>
                              <a:srgbClr val="A9A9A9"/>
                            </a:solidFill>
                            <a:latin typeface="Cambria Math" panose="02040503050406030204" pitchFamily="18" charset="0"/>
                          </a:rPr>
                          <m:t>10</m:t>
                        </m:r>
                      </m:e>
                      <m:sup>
                        <m:r>
                          <a:rPr sz="4100" i="1">
                            <a:solidFill>
                              <a:srgbClr val="A9A9A9"/>
                            </a:solidFill>
                            <a:latin typeface="Cambria Math" panose="02040503050406030204" pitchFamily="18" charset="0"/>
                          </a:rPr>
                          <m:t>−9</m:t>
                        </m:r>
                      </m:sup>
                    </m:sSup>
                    <m:r>
                      <a:rPr sz="4100" i="1">
                        <a:solidFill>
                          <a:srgbClr val="A9A9A9"/>
                        </a:solidFill>
                        <a:latin typeface="Cambria Math" panose="02040503050406030204" pitchFamily="18" charset="0"/>
                      </a:rPr>
                      <m:t>𝑚</m:t>
                    </m:r>
                  </m:oMath>
                </a14:m>
                <a:endParaRPr dirty="0"/>
              </a:p>
            </p:txBody>
          </p:sp>
        </mc:Choice>
        <mc:Fallback xmlns="">
          <p:sp>
            <p:nvSpPr>
              <p:cNvPr id="226" name="幅值：相同或不同"/>
              <p:cNvSpPr txBox="1">
                <a:spLocks noRot="1" noChangeAspect="1" noMove="1" noResize="1" noEditPoints="1" noAdjustHandles="1" noChangeArrowheads="1" noChangeShapeType="1" noTextEdit="1"/>
              </p:cNvSpPr>
              <p:nvPr/>
            </p:nvSpPr>
            <p:spPr>
              <a:xfrm>
                <a:off x="1272686" y="5170305"/>
                <a:ext cx="8383723" cy="744965"/>
              </a:xfrm>
              <a:prstGeom prst="rect">
                <a:avLst/>
              </a:prstGeom>
              <a:blipFill>
                <a:blip r:embed="rId5"/>
                <a:stretch>
                  <a:fillRect l="-2421" t="-1695" r="-2723" b="-23729"/>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27" name="幅值：相同或不同"/>
              <p:cNvSpPr txBox="1"/>
              <p:nvPr/>
            </p:nvSpPr>
            <p:spPr>
              <a:xfrm>
                <a:off x="1272686" y="5973170"/>
                <a:ext cx="8142015" cy="74496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marL="300789" indent="-300789" algn="l">
                  <a:buSzPct val="100000"/>
                  <a:buChar char="•"/>
                  <a:defRPr sz="3400"/>
                </a:pPr>
                <a:r>
                  <a:t>波数范围</a:t>
                </a:r>
                <a14:m>
                  <m:oMath xmlns:m="http://schemas.openxmlformats.org/officeDocument/2006/math">
                    <m:r>
                      <a:rPr sz="4200" i="1">
                        <a:solidFill>
                          <a:srgbClr val="FEFFFE"/>
                        </a:solidFill>
                        <a:latin typeface="Cambria Math" panose="02040503050406030204" pitchFamily="18" charset="0"/>
                      </a:rPr>
                      <m:t>(</m:t>
                    </m:r>
                    <m:sSub>
                      <m:sSubPr>
                        <m:ctrlPr>
                          <a:rPr sz="4200" i="1">
                            <a:solidFill>
                              <a:srgbClr val="FEFFFE"/>
                            </a:solidFill>
                            <a:latin typeface="Cambria Math" panose="02040503050406030204" pitchFamily="18" charset="0"/>
                          </a:rPr>
                        </m:ctrlPr>
                      </m:sSubPr>
                      <m:e>
                        <m:r>
                          <a:rPr sz="4200" i="1">
                            <a:solidFill>
                              <a:srgbClr val="FEFFFE"/>
                            </a:solidFill>
                            <a:latin typeface="Cambria Math" panose="02040503050406030204" pitchFamily="18" charset="0"/>
                          </a:rPr>
                          <m:t>𝜎</m:t>
                        </m:r>
                      </m:e>
                      <m:sub>
                        <m:r>
                          <a:rPr sz="4200" i="1">
                            <a:solidFill>
                              <a:srgbClr val="FEFFFE"/>
                            </a:solidFill>
                            <a:latin typeface="Cambria Math" panose="02040503050406030204" pitchFamily="18" charset="0"/>
                          </a:rPr>
                          <m:t>1</m:t>
                        </m:r>
                      </m:sub>
                    </m:sSub>
                    <m:r>
                      <a:rPr sz="4200" i="1">
                        <a:solidFill>
                          <a:srgbClr val="FEFFFE"/>
                        </a:solidFill>
                        <a:latin typeface="Cambria Math" panose="02040503050406030204" pitchFamily="18" charset="0"/>
                      </a:rPr>
                      <m:t>,</m:t>
                    </m:r>
                    <m:sSub>
                      <m:sSubPr>
                        <m:ctrlPr>
                          <a:rPr sz="4200" i="1">
                            <a:solidFill>
                              <a:srgbClr val="FEFFFE"/>
                            </a:solidFill>
                            <a:latin typeface="Cambria Math" panose="02040503050406030204" pitchFamily="18" charset="0"/>
                          </a:rPr>
                        </m:ctrlPr>
                      </m:sSubPr>
                      <m:e>
                        <m:r>
                          <a:rPr sz="4200" i="1">
                            <a:solidFill>
                              <a:srgbClr val="FEFFFE"/>
                            </a:solidFill>
                            <a:latin typeface="Cambria Math" panose="02040503050406030204" pitchFamily="18" charset="0"/>
                          </a:rPr>
                          <m:t>𝜎</m:t>
                        </m:r>
                      </m:e>
                      <m:sub>
                        <m:r>
                          <a:rPr sz="4200" i="1">
                            <a:solidFill>
                              <a:srgbClr val="FEFFFE"/>
                            </a:solidFill>
                            <a:latin typeface="Cambria Math" panose="02040503050406030204" pitchFamily="18" charset="0"/>
                          </a:rPr>
                          <m:t>2</m:t>
                        </m:r>
                      </m:sub>
                    </m:sSub>
                    <m:r>
                      <a:rPr sz="4200" i="1">
                        <a:solidFill>
                          <a:srgbClr val="FEFFFE"/>
                        </a:solidFill>
                        <a:latin typeface="Cambria Math" panose="02040503050406030204" pitchFamily="18" charset="0"/>
                      </a:rPr>
                      <m:t>)</m:t>
                    </m:r>
                  </m:oMath>
                </a14:m>
                <a:r>
                  <a:t>：</a:t>
                </a:r>
                <a14:m>
                  <m:oMath xmlns:m="http://schemas.openxmlformats.org/officeDocument/2006/math">
                    <m:sSub>
                      <m:sSubPr>
                        <m:ctrlPr>
                          <a:rPr sz="4100" i="1">
                            <a:solidFill>
                              <a:srgbClr val="FEFFFE"/>
                            </a:solidFill>
                            <a:latin typeface="Cambria Math" panose="02040503050406030204" pitchFamily="18" charset="0"/>
                          </a:rPr>
                        </m:ctrlPr>
                      </m:sSubPr>
                      <m:e>
                        <m:r>
                          <a:rPr sz="4100" i="1">
                            <a:solidFill>
                              <a:srgbClr val="FEFFFE"/>
                            </a:solidFill>
                            <a:latin typeface="Cambria Math" panose="02040503050406030204" pitchFamily="18" charset="0"/>
                          </a:rPr>
                          <m:t>𝜎</m:t>
                        </m:r>
                      </m:e>
                      <m:sub>
                        <m:r>
                          <a:rPr sz="4100" i="1">
                            <a:solidFill>
                              <a:srgbClr val="FEFFFE"/>
                            </a:solidFill>
                            <a:latin typeface="Cambria Math" panose="02040503050406030204" pitchFamily="18" charset="0"/>
                          </a:rPr>
                          <m:t>0</m:t>
                        </m:r>
                      </m:sub>
                    </m:sSub>
                    <m:r>
                      <a:rPr sz="4100" i="1">
                        <a:solidFill>
                          <a:srgbClr val="FEFFFE"/>
                        </a:solidFill>
                        <a:latin typeface="Cambria Math" panose="02040503050406030204" pitchFamily="18" charset="0"/>
                      </a:rPr>
                      <m:t>−</m:t>
                    </m:r>
                    <m:sSup>
                      <m:sSupPr>
                        <m:ctrlPr>
                          <a:rPr sz="4100" i="1">
                            <a:solidFill>
                              <a:srgbClr val="FEFFFE"/>
                            </a:solidFill>
                            <a:latin typeface="Cambria Math" panose="02040503050406030204" pitchFamily="18" charset="0"/>
                          </a:rPr>
                        </m:ctrlPr>
                      </m:sSupPr>
                      <m:e>
                        <m:r>
                          <a:rPr sz="4100" i="1">
                            <a:solidFill>
                              <a:srgbClr val="FEFFFE"/>
                            </a:solidFill>
                            <a:latin typeface="Cambria Math" panose="02040503050406030204" pitchFamily="18" charset="0"/>
                          </a:rPr>
                          <m:t>10</m:t>
                        </m:r>
                      </m:e>
                      <m:sup>
                        <m:r>
                          <a:rPr sz="4100" i="1">
                            <a:solidFill>
                              <a:srgbClr val="FEFFFE"/>
                            </a:solidFill>
                            <a:latin typeface="Cambria Math" panose="02040503050406030204" pitchFamily="18" charset="0"/>
                          </a:rPr>
                          <m:t>5</m:t>
                        </m:r>
                      </m:sup>
                    </m:sSup>
                    <m:r>
                      <a:rPr sz="4100" i="1">
                        <a:solidFill>
                          <a:srgbClr val="FEFFFE"/>
                        </a:solidFill>
                        <a:latin typeface="Cambria Math" panose="02040503050406030204" pitchFamily="18" charset="0"/>
                      </a:rPr>
                      <m:t>∼</m:t>
                    </m:r>
                    <m:sSub>
                      <m:sSubPr>
                        <m:ctrlPr>
                          <a:rPr sz="4100" i="1">
                            <a:solidFill>
                              <a:srgbClr val="FEFFFE"/>
                            </a:solidFill>
                            <a:latin typeface="Cambria Math" panose="02040503050406030204" pitchFamily="18" charset="0"/>
                          </a:rPr>
                        </m:ctrlPr>
                      </m:sSubPr>
                      <m:e>
                        <m:r>
                          <a:rPr sz="4100" i="1">
                            <a:solidFill>
                              <a:srgbClr val="FEFFFE"/>
                            </a:solidFill>
                            <a:latin typeface="Cambria Math" panose="02040503050406030204" pitchFamily="18" charset="0"/>
                          </a:rPr>
                          <m:t>𝜎</m:t>
                        </m:r>
                      </m:e>
                      <m:sub>
                        <m:r>
                          <a:rPr sz="4100" i="1">
                            <a:solidFill>
                              <a:srgbClr val="FEFFFE"/>
                            </a:solidFill>
                            <a:latin typeface="Cambria Math" panose="02040503050406030204" pitchFamily="18" charset="0"/>
                          </a:rPr>
                          <m:t>0</m:t>
                        </m:r>
                      </m:sub>
                    </m:sSub>
                    <m:r>
                      <a:rPr sz="4100" i="1">
                        <a:solidFill>
                          <a:srgbClr val="FEFFFE"/>
                        </a:solidFill>
                        <a:latin typeface="Cambria Math" panose="02040503050406030204" pitchFamily="18" charset="0"/>
                      </a:rPr>
                      <m:t>+</m:t>
                    </m:r>
                    <m:sSup>
                      <m:sSupPr>
                        <m:ctrlPr>
                          <a:rPr sz="4100" i="1">
                            <a:solidFill>
                              <a:srgbClr val="FEFFFE"/>
                            </a:solidFill>
                            <a:latin typeface="Cambria Math" panose="02040503050406030204" pitchFamily="18" charset="0"/>
                          </a:rPr>
                        </m:ctrlPr>
                      </m:sSupPr>
                      <m:e>
                        <m:r>
                          <a:rPr sz="4100" i="1">
                            <a:solidFill>
                              <a:srgbClr val="FEFFFE"/>
                            </a:solidFill>
                            <a:latin typeface="Cambria Math" panose="02040503050406030204" pitchFamily="18" charset="0"/>
                          </a:rPr>
                          <m:t>10</m:t>
                        </m:r>
                      </m:e>
                      <m:sup>
                        <m:r>
                          <a:rPr sz="4100" i="1">
                            <a:solidFill>
                              <a:srgbClr val="FEFFFE"/>
                            </a:solidFill>
                            <a:latin typeface="Cambria Math" panose="02040503050406030204" pitchFamily="18" charset="0"/>
                          </a:rPr>
                          <m:t>5</m:t>
                        </m:r>
                      </m:sup>
                    </m:sSup>
                  </m:oMath>
                </a14:m>
                <a:endParaRPr/>
              </a:p>
            </p:txBody>
          </p:sp>
        </mc:Choice>
        <mc:Fallback xmlns="">
          <p:sp>
            <p:nvSpPr>
              <p:cNvPr id="227" name="幅值：相同或不同"/>
              <p:cNvSpPr txBox="1">
                <a:spLocks noRot="1" noChangeAspect="1" noMove="1" noResize="1" noEditPoints="1" noAdjustHandles="1" noChangeArrowheads="1" noChangeShapeType="1" noTextEdit="1"/>
              </p:cNvSpPr>
              <p:nvPr/>
            </p:nvSpPr>
            <p:spPr>
              <a:xfrm>
                <a:off x="1272686" y="5973170"/>
                <a:ext cx="8142015" cy="744965"/>
              </a:xfrm>
              <a:prstGeom prst="rect">
                <a:avLst/>
              </a:prstGeom>
              <a:blipFill>
                <a:blip r:embed="rId6"/>
                <a:stretch>
                  <a:fillRect l="-2492" t="-1695" r="-8723" b="-25424"/>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CN">
                    <a:noFill/>
                  </a:rPr>
                  <a:t> </a:t>
                </a:r>
              </a:p>
            </p:txBody>
          </p:sp>
        </mc:Fallback>
      </mc:AlternateContent>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实验结果"/>
          <p:cNvSpPr txBox="1"/>
          <p:nvPr/>
        </p:nvSpPr>
        <p:spPr>
          <a:xfrm>
            <a:off x="1692217" y="927099"/>
            <a:ext cx="15367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584200">
              <a:lnSpc>
                <a:spcPct val="120000"/>
              </a:lnSpc>
              <a:defRPr sz="2800" b="1"/>
            </a:lvl1pPr>
          </a:lstStyle>
          <a:p>
            <a:r>
              <a:t>参数设定</a:t>
            </a:r>
          </a:p>
        </p:txBody>
      </p:sp>
      <p:sp>
        <p:nvSpPr>
          <p:cNvPr id="230" name="Edit Document"/>
          <p:cNvSpPr/>
          <p:nvPr/>
        </p:nvSpPr>
        <p:spPr>
          <a:xfrm>
            <a:off x="876300" y="800099"/>
            <a:ext cx="794806" cy="863601"/>
          </a:xfrm>
          <a:custGeom>
            <a:avLst/>
            <a:gdLst/>
            <a:ahLst/>
            <a:cxnLst>
              <a:cxn ang="0">
                <a:pos x="wd2" y="hd2"/>
              </a:cxn>
              <a:cxn ang="5400000">
                <a:pos x="wd2" y="hd2"/>
              </a:cxn>
              <a:cxn ang="10800000">
                <a:pos x="wd2" y="hd2"/>
              </a:cxn>
              <a:cxn ang="16200000">
                <a:pos x="wd2" y="hd2"/>
              </a:cxn>
            </a:cxnLst>
            <a:rect l="0" t="0" r="r" b="b"/>
            <a:pathLst>
              <a:path w="21535" h="21600" extrusionOk="0">
                <a:moveTo>
                  <a:pt x="178" y="0"/>
                </a:moveTo>
                <a:cubicBezTo>
                  <a:pt x="80" y="0"/>
                  <a:pt x="0" y="72"/>
                  <a:pt x="0" y="162"/>
                </a:cubicBezTo>
                <a:lnTo>
                  <a:pt x="0" y="21438"/>
                </a:lnTo>
                <a:cubicBezTo>
                  <a:pt x="0" y="21528"/>
                  <a:pt x="80" y="21600"/>
                  <a:pt x="178" y="21600"/>
                </a:cubicBezTo>
                <a:lnTo>
                  <a:pt x="17891" y="21600"/>
                </a:lnTo>
                <a:cubicBezTo>
                  <a:pt x="17989" y="21600"/>
                  <a:pt x="18069" y="21528"/>
                  <a:pt x="18069" y="21438"/>
                </a:cubicBezTo>
                <a:lnTo>
                  <a:pt x="18069" y="10414"/>
                </a:lnTo>
                <a:lnTo>
                  <a:pt x="13054" y="15043"/>
                </a:lnTo>
                <a:cubicBezTo>
                  <a:pt x="12867" y="15216"/>
                  <a:pt x="12647" y="15358"/>
                  <a:pt x="12407" y="15463"/>
                </a:cubicBezTo>
                <a:lnTo>
                  <a:pt x="8385" y="17111"/>
                </a:lnTo>
                <a:cubicBezTo>
                  <a:pt x="8235" y="17177"/>
                  <a:pt x="8078" y="17032"/>
                  <a:pt x="8149" y="16892"/>
                </a:cubicBezTo>
                <a:lnTo>
                  <a:pt x="9963" y="13105"/>
                </a:lnTo>
                <a:cubicBezTo>
                  <a:pt x="10077" y="12882"/>
                  <a:pt x="10231" y="12679"/>
                  <a:pt x="10420" y="12504"/>
                </a:cubicBezTo>
                <a:lnTo>
                  <a:pt x="17644" y="5837"/>
                </a:lnTo>
                <a:lnTo>
                  <a:pt x="11926" y="5837"/>
                </a:lnTo>
                <a:cubicBezTo>
                  <a:pt x="11828" y="5837"/>
                  <a:pt x="11748" y="5765"/>
                  <a:pt x="11748" y="5674"/>
                </a:cubicBezTo>
                <a:lnTo>
                  <a:pt x="11748" y="58"/>
                </a:lnTo>
                <a:cubicBezTo>
                  <a:pt x="11748" y="26"/>
                  <a:pt x="11720" y="0"/>
                  <a:pt x="11685" y="0"/>
                </a:cubicBezTo>
                <a:lnTo>
                  <a:pt x="178" y="0"/>
                </a:lnTo>
                <a:close/>
                <a:moveTo>
                  <a:pt x="12563" y="86"/>
                </a:moveTo>
                <a:cubicBezTo>
                  <a:pt x="12541" y="94"/>
                  <a:pt x="12525" y="114"/>
                  <a:pt x="12525" y="140"/>
                </a:cubicBezTo>
                <a:lnTo>
                  <a:pt x="12525" y="4958"/>
                </a:lnTo>
                <a:cubicBezTo>
                  <a:pt x="12525" y="5048"/>
                  <a:pt x="12605" y="5120"/>
                  <a:pt x="12703" y="5120"/>
                </a:cubicBezTo>
                <a:lnTo>
                  <a:pt x="17917" y="5120"/>
                </a:lnTo>
                <a:cubicBezTo>
                  <a:pt x="17974" y="5120"/>
                  <a:pt x="18001" y="5058"/>
                  <a:pt x="17962" y="5021"/>
                </a:cubicBezTo>
                <a:lnTo>
                  <a:pt x="12632" y="99"/>
                </a:lnTo>
                <a:cubicBezTo>
                  <a:pt x="12612" y="81"/>
                  <a:pt x="12585" y="78"/>
                  <a:pt x="12563" y="86"/>
                </a:cubicBezTo>
                <a:close/>
                <a:moveTo>
                  <a:pt x="20172" y="4728"/>
                </a:moveTo>
                <a:cubicBezTo>
                  <a:pt x="20023" y="4734"/>
                  <a:pt x="19872" y="4794"/>
                  <a:pt x="19753" y="4903"/>
                </a:cubicBezTo>
                <a:lnTo>
                  <a:pt x="18916" y="5676"/>
                </a:lnTo>
                <a:cubicBezTo>
                  <a:pt x="18892" y="5699"/>
                  <a:pt x="18892" y="5736"/>
                  <a:pt x="18916" y="5758"/>
                </a:cubicBezTo>
                <a:lnTo>
                  <a:pt x="20419" y="7147"/>
                </a:lnTo>
                <a:cubicBezTo>
                  <a:pt x="20443" y="7170"/>
                  <a:pt x="20483" y="7170"/>
                  <a:pt x="20508" y="7147"/>
                </a:cubicBezTo>
                <a:lnTo>
                  <a:pt x="21345" y="6372"/>
                </a:lnTo>
                <a:cubicBezTo>
                  <a:pt x="21583" y="6154"/>
                  <a:pt x="21600" y="5815"/>
                  <a:pt x="21383" y="5615"/>
                </a:cubicBezTo>
                <a:lnTo>
                  <a:pt x="20576" y="4868"/>
                </a:lnTo>
                <a:cubicBezTo>
                  <a:pt x="20468" y="4768"/>
                  <a:pt x="20321" y="4722"/>
                  <a:pt x="20172" y="4728"/>
                </a:cubicBezTo>
                <a:close/>
                <a:moveTo>
                  <a:pt x="18322" y="6249"/>
                </a:moveTo>
                <a:cubicBezTo>
                  <a:pt x="18306" y="6249"/>
                  <a:pt x="18290" y="6255"/>
                  <a:pt x="18277" y="6266"/>
                </a:cubicBezTo>
                <a:lnTo>
                  <a:pt x="11222" y="12779"/>
                </a:lnTo>
                <a:cubicBezTo>
                  <a:pt x="11198" y="12801"/>
                  <a:pt x="11198" y="12838"/>
                  <a:pt x="11222" y="12861"/>
                </a:cubicBezTo>
                <a:lnTo>
                  <a:pt x="12727" y="14249"/>
                </a:lnTo>
                <a:cubicBezTo>
                  <a:pt x="12751" y="14272"/>
                  <a:pt x="12789" y="14272"/>
                  <a:pt x="12814" y="14249"/>
                </a:cubicBezTo>
                <a:lnTo>
                  <a:pt x="19869" y="7737"/>
                </a:lnTo>
                <a:cubicBezTo>
                  <a:pt x="19893" y="7714"/>
                  <a:pt x="19893" y="7677"/>
                  <a:pt x="19869" y="7655"/>
                </a:cubicBezTo>
                <a:lnTo>
                  <a:pt x="18366" y="6266"/>
                </a:lnTo>
                <a:cubicBezTo>
                  <a:pt x="18354" y="6255"/>
                  <a:pt x="18338" y="6249"/>
                  <a:pt x="18322" y="6249"/>
                </a:cubicBezTo>
                <a:close/>
                <a:moveTo>
                  <a:pt x="10691" y="13419"/>
                </a:moveTo>
                <a:cubicBezTo>
                  <a:pt x="10671" y="13422"/>
                  <a:pt x="10653" y="13432"/>
                  <a:pt x="10644" y="13451"/>
                </a:cubicBezTo>
                <a:lnTo>
                  <a:pt x="9401" y="15879"/>
                </a:lnTo>
                <a:cubicBezTo>
                  <a:pt x="9375" y="15929"/>
                  <a:pt x="9430" y="15979"/>
                  <a:pt x="9483" y="15955"/>
                </a:cubicBezTo>
                <a:lnTo>
                  <a:pt x="12114" y="14808"/>
                </a:lnTo>
                <a:cubicBezTo>
                  <a:pt x="12154" y="14790"/>
                  <a:pt x="12161" y="14741"/>
                  <a:pt x="12130" y="14712"/>
                </a:cubicBezTo>
                <a:lnTo>
                  <a:pt x="10745" y="13434"/>
                </a:lnTo>
                <a:cubicBezTo>
                  <a:pt x="10730" y="13420"/>
                  <a:pt x="10710" y="13416"/>
                  <a:pt x="10691" y="13419"/>
                </a:cubicBezTo>
                <a:close/>
              </a:path>
            </a:pathLst>
          </a:custGeom>
          <a:solidFill>
            <a:srgbClr val="FFFFFF"/>
          </a:solidFill>
          <a:ln w="12700">
            <a:miter lim="400000"/>
          </a:ln>
        </p:spPr>
        <p:txBody>
          <a:bodyPr lIns="50800" tIns="50800" rIns="50800" bIns="50800" anchor="ctr"/>
          <a:lstStyle/>
          <a:p>
            <a:pPr defTabSz="584200">
              <a:defRPr sz="2200">
                <a:solidFill>
                  <a:srgbClr val="000000"/>
                </a:solidFill>
                <a:latin typeface="Helvetica Neue Medium"/>
                <a:ea typeface="Helvetica Neue Medium"/>
                <a:cs typeface="Helvetica Neue Medium"/>
                <a:sym typeface="Helvetica Neue Medium"/>
              </a:defRPr>
            </a:pPr>
            <a:endParaRPr/>
          </a:p>
        </p:txBody>
      </p:sp>
      <mc:AlternateContent xmlns:mc="http://schemas.openxmlformats.org/markup-compatibility/2006" xmlns:a14="http://schemas.microsoft.com/office/drawing/2010/main">
        <mc:Choice Requires="a14">
          <p:sp>
            <p:nvSpPr>
              <p:cNvPr id="231" name="幅值：相同或不同"/>
              <p:cNvSpPr txBox="1"/>
              <p:nvPr/>
            </p:nvSpPr>
            <p:spPr>
              <a:xfrm>
                <a:off x="1272686" y="3445952"/>
                <a:ext cx="5429697" cy="74496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marL="300789" indent="-300789" algn="l">
                  <a:buSzPct val="100000"/>
                  <a:buChar char="•"/>
                  <a:defRPr sz="3400">
                    <a:solidFill>
                      <a:srgbClr val="A9A9A9"/>
                    </a:solidFill>
                  </a:defRPr>
                </a:pPr>
                <a:r>
                  <a:t>入射发散角</a:t>
                </a:r>
                <a14:m>
                  <m:oMath xmlns:m="http://schemas.openxmlformats.org/officeDocument/2006/math">
                    <m:sSub>
                      <m:sSubPr>
                        <m:ctrlPr>
                          <a:rPr sz="4350" i="1">
                            <a:solidFill>
                              <a:srgbClr val="A9A9A9"/>
                            </a:solidFill>
                            <a:latin typeface="Cambria Math" panose="02040503050406030204" pitchFamily="18" charset="0"/>
                          </a:rPr>
                        </m:ctrlPr>
                      </m:sSubPr>
                      <m:e>
                        <m:r>
                          <a:rPr sz="4350" i="1">
                            <a:solidFill>
                              <a:srgbClr val="A9A9A9"/>
                            </a:solidFill>
                            <a:latin typeface="Cambria Math" panose="02040503050406030204" pitchFamily="18" charset="0"/>
                          </a:rPr>
                          <m:t>𝜃</m:t>
                        </m:r>
                      </m:e>
                      <m:sub>
                        <m:r>
                          <a:rPr sz="4350" i="1">
                            <a:solidFill>
                              <a:srgbClr val="A9A9A9"/>
                            </a:solidFill>
                            <a:latin typeface="Cambria Math" panose="02040503050406030204" pitchFamily="18" charset="0"/>
                          </a:rPr>
                          <m:t>𝑖</m:t>
                        </m:r>
                      </m:sub>
                    </m:sSub>
                  </m:oMath>
                </a14:m>
                <a:r>
                  <a:t>：</a:t>
                </a:r>
                <a14:m>
                  <m:oMath xmlns:m="http://schemas.openxmlformats.org/officeDocument/2006/math">
                    <m:r>
                      <a:rPr sz="4050" i="1">
                        <a:solidFill>
                          <a:srgbClr val="A9A9A9"/>
                        </a:solidFill>
                        <a:latin typeface="Cambria Math" panose="02040503050406030204" pitchFamily="18" charset="0"/>
                      </a:rPr>
                      <m:t>0.1</m:t>
                    </m:r>
                    <m:r>
                      <a:rPr sz="4050" i="1">
                        <a:solidFill>
                          <a:srgbClr val="A9A9A9"/>
                        </a:solidFill>
                        <a:latin typeface="Cambria Math" panose="02040503050406030204" pitchFamily="18" charset="0"/>
                      </a:rPr>
                      <m:t>𝜋</m:t>
                    </m:r>
                  </m:oMath>
                </a14:m>
                <a:r>
                  <a:t>~</a:t>
                </a:r>
                <a14:m>
                  <m:oMath xmlns:m="http://schemas.openxmlformats.org/officeDocument/2006/math">
                    <m:r>
                      <a:rPr sz="4050" i="1">
                        <a:solidFill>
                          <a:srgbClr val="A9A9A9"/>
                        </a:solidFill>
                        <a:latin typeface="Cambria Math" panose="02040503050406030204" pitchFamily="18" charset="0"/>
                      </a:rPr>
                      <m:t>0.4</m:t>
                    </m:r>
                    <m:r>
                      <a:rPr sz="4050" i="1">
                        <a:solidFill>
                          <a:srgbClr val="A9A9A9"/>
                        </a:solidFill>
                        <a:latin typeface="Cambria Math" panose="02040503050406030204" pitchFamily="18" charset="0"/>
                      </a:rPr>
                      <m:t>𝜋</m:t>
                    </m:r>
                  </m:oMath>
                </a14:m>
                <a:endParaRPr/>
              </a:p>
            </p:txBody>
          </p:sp>
        </mc:Choice>
        <mc:Fallback xmlns="">
          <p:sp>
            <p:nvSpPr>
              <p:cNvPr id="231" name="幅值：相同或不同"/>
              <p:cNvSpPr txBox="1">
                <a:spLocks noRot="1" noChangeAspect="1" noMove="1" noResize="1" noEditPoints="1" noAdjustHandles="1" noChangeArrowheads="1" noChangeShapeType="1" noTextEdit="1"/>
              </p:cNvSpPr>
              <p:nvPr/>
            </p:nvSpPr>
            <p:spPr>
              <a:xfrm>
                <a:off x="1272686" y="3445952"/>
                <a:ext cx="5429697" cy="744965"/>
              </a:xfrm>
              <a:prstGeom prst="rect">
                <a:avLst/>
              </a:prstGeom>
              <a:blipFill>
                <a:blip r:embed="rId2"/>
                <a:stretch>
                  <a:fillRect l="-3738" t="-1695" r="-7009" b="-23729"/>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32" name="幅值：相同或不同"/>
              <p:cNvSpPr txBox="1"/>
              <p:nvPr/>
            </p:nvSpPr>
            <p:spPr>
              <a:xfrm>
                <a:off x="1272686" y="2583776"/>
                <a:ext cx="5770446" cy="74496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marL="300789" indent="-300789" algn="l">
                  <a:buSzPct val="100000"/>
                  <a:buChar char="•"/>
                  <a:defRPr sz="3400">
                    <a:solidFill>
                      <a:srgbClr val="A9A9A9"/>
                    </a:solidFill>
                  </a:defRPr>
                </a:pPr>
                <a:r>
                  <a:t>扫描长度</a:t>
                </a:r>
                <a14:m>
                  <m:oMath xmlns:m="http://schemas.openxmlformats.org/officeDocument/2006/math">
                    <m:sSub>
                      <m:sSubPr>
                        <m:ctrlPr>
                          <a:rPr sz="4100" i="1">
                            <a:solidFill>
                              <a:srgbClr val="A9A9A9"/>
                            </a:solidFill>
                            <a:latin typeface="Cambria Math" panose="02040503050406030204" pitchFamily="18" charset="0"/>
                          </a:rPr>
                        </m:ctrlPr>
                      </m:sSubPr>
                      <m:e>
                        <m:r>
                          <a:rPr sz="4100" i="1">
                            <a:solidFill>
                              <a:srgbClr val="A9A9A9"/>
                            </a:solidFill>
                            <a:latin typeface="Cambria Math" panose="02040503050406030204" pitchFamily="18" charset="0"/>
                          </a:rPr>
                          <m:t>𝐿</m:t>
                        </m:r>
                      </m:e>
                      <m:sub>
                        <m:r>
                          <a:rPr sz="4100" i="1">
                            <a:solidFill>
                              <a:srgbClr val="A9A9A9"/>
                            </a:solidFill>
                            <a:latin typeface="Cambria Math" panose="02040503050406030204" pitchFamily="18" charset="0"/>
                          </a:rPr>
                          <m:t>𝑖</m:t>
                        </m:r>
                      </m:sub>
                    </m:sSub>
                  </m:oMath>
                </a14:m>
                <a:r>
                  <a:t>：</a:t>
                </a:r>
                <a14:m>
                  <m:oMath xmlns:m="http://schemas.openxmlformats.org/officeDocument/2006/math">
                    <m:r>
                      <a:rPr sz="4150" i="1">
                        <a:solidFill>
                          <a:srgbClr val="A9A9A9"/>
                        </a:solidFill>
                        <a:latin typeface="Cambria Math" panose="02040503050406030204" pitchFamily="18" charset="0"/>
                      </a:rPr>
                      <m:t>0.01</m:t>
                    </m:r>
                    <m:r>
                      <a:rPr sz="4150" i="1">
                        <a:solidFill>
                          <a:srgbClr val="A9A9A9"/>
                        </a:solidFill>
                        <a:latin typeface="Cambria Math" panose="02040503050406030204" pitchFamily="18" charset="0"/>
                      </a:rPr>
                      <m:t>𝑐𝑚</m:t>
                    </m:r>
                  </m:oMath>
                </a14:m>
                <a:r>
                  <a:t>～</a:t>
                </a:r>
                <a14:m>
                  <m:oMath xmlns:m="http://schemas.openxmlformats.org/officeDocument/2006/math">
                    <m:r>
                      <a:rPr sz="4200" i="1">
                        <a:solidFill>
                          <a:srgbClr val="A9A9A9"/>
                        </a:solidFill>
                        <a:latin typeface="Cambria Math" panose="02040503050406030204" pitchFamily="18" charset="0"/>
                      </a:rPr>
                      <m:t>2</m:t>
                    </m:r>
                    <m:r>
                      <a:rPr sz="4200" i="1">
                        <a:solidFill>
                          <a:srgbClr val="A9A9A9"/>
                        </a:solidFill>
                        <a:latin typeface="Cambria Math" panose="02040503050406030204" pitchFamily="18" charset="0"/>
                      </a:rPr>
                      <m:t>𝑐𝑚</m:t>
                    </m:r>
                  </m:oMath>
                </a14:m>
                <a:endParaRPr/>
              </a:p>
            </p:txBody>
          </p:sp>
        </mc:Choice>
        <mc:Fallback xmlns="">
          <p:sp>
            <p:nvSpPr>
              <p:cNvPr id="232" name="幅值：相同或不同"/>
              <p:cNvSpPr txBox="1">
                <a:spLocks noRot="1" noChangeAspect="1" noMove="1" noResize="1" noEditPoints="1" noAdjustHandles="1" noChangeArrowheads="1" noChangeShapeType="1" noTextEdit="1"/>
              </p:cNvSpPr>
              <p:nvPr/>
            </p:nvSpPr>
            <p:spPr>
              <a:xfrm>
                <a:off x="1272686" y="2583776"/>
                <a:ext cx="5770446" cy="744965"/>
              </a:xfrm>
              <a:prstGeom prst="rect">
                <a:avLst/>
              </a:prstGeom>
              <a:blipFill>
                <a:blip r:embed="rId3"/>
                <a:stretch>
                  <a:fillRect l="-3516" r="-7912" b="-21667"/>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33" name="幅值：相同或不同"/>
              <p:cNvSpPr txBox="1"/>
              <p:nvPr/>
            </p:nvSpPr>
            <p:spPr>
              <a:xfrm>
                <a:off x="1272686" y="4308129"/>
                <a:ext cx="6064096" cy="74496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marL="300789" indent="-300789" algn="l">
                  <a:buSzPct val="100000"/>
                  <a:buChar char="•"/>
                  <a:defRPr sz="3400">
                    <a:solidFill>
                      <a:srgbClr val="A9A9A9"/>
                    </a:solidFill>
                  </a:defRPr>
                </a:pPr>
                <a:r>
                  <a:t>立体角：</a:t>
                </a:r>
                <a14:m>
                  <m:oMath xmlns:m="http://schemas.openxmlformats.org/officeDocument/2006/math">
                    <m:sSub>
                      <m:sSubPr>
                        <m:ctrlPr>
                          <a:rPr sz="4150" i="1">
                            <a:solidFill>
                              <a:srgbClr val="A9A9A9"/>
                            </a:solidFill>
                            <a:latin typeface="Cambria Math" panose="02040503050406030204" pitchFamily="18" charset="0"/>
                          </a:rPr>
                        </m:ctrlPr>
                      </m:sSubPr>
                      <m:e>
                        <m:r>
                          <a:rPr sz="4150" i="1">
                            <a:solidFill>
                              <a:srgbClr val="A9A9A9"/>
                            </a:solidFill>
                            <a:latin typeface="Cambria Math" panose="02040503050406030204" pitchFamily="18" charset="0"/>
                          </a:rPr>
                          <m:t>𝑊</m:t>
                        </m:r>
                      </m:e>
                      <m:sub>
                        <m:r>
                          <a:rPr sz="4150" i="1">
                            <a:solidFill>
                              <a:srgbClr val="A9A9A9"/>
                            </a:solidFill>
                            <a:latin typeface="Cambria Math" panose="02040503050406030204" pitchFamily="18" charset="0"/>
                          </a:rPr>
                          <m:t>𝑖</m:t>
                        </m:r>
                      </m:sub>
                    </m:sSub>
                    <m:r>
                      <a:rPr sz="4150" i="1">
                        <a:solidFill>
                          <a:srgbClr val="A9A9A9"/>
                        </a:solidFill>
                        <a:latin typeface="Cambria Math" panose="02040503050406030204" pitchFamily="18" charset="0"/>
                      </a:rPr>
                      <m:t>=2</m:t>
                    </m:r>
                    <m:r>
                      <a:rPr sz="4150" i="1">
                        <a:solidFill>
                          <a:srgbClr val="A9A9A9"/>
                        </a:solidFill>
                        <a:latin typeface="Cambria Math" panose="02040503050406030204" pitchFamily="18" charset="0"/>
                      </a:rPr>
                      <m:t>𝜋</m:t>
                    </m:r>
                    <m:r>
                      <a:rPr sz="4150" i="1">
                        <a:solidFill>
                          <a:srgbClr val="A9A9A9"/>
                        </a:solidFill>
                        <a:latin typeface="Cambria Math" panose="02040503050406030204" pitchFamily="18" charset="0"/>
                      </a:rPr>
                      <m:t>(1−</m:t>
                    </m:r>
                    <m:r>
                      <a:rPr sz="4150" i="1">
                        <a:solidFill>
                          <a:srgbClr val="A9A9A9"/>
                        </a:solidFill>
                        <a:latin typeface="Cambria Math" panose="02040503050406030204" pitchFamily="18" charset="0"/>
                      </a:rPr>
                      <m:t>𝑐𝑜𝑠</m:t>
                    </m:r>
                    <m:sSub>
                      <m:sSubPr>
                        <m:ctrlPr>
                          <a:rPr sz="4150" i="1">
                            <a:solidFill>
                              <a:srgbClr val="A9A9A9"/>
                            </a:solidFill>
                            <a:latin typeface="Cambria Math" panose="02040503050406030204" pitchFamily="18" charset="0"/>
                          </a:rPr>
                        </m:ctrlPr>
                      </m:sSubPr>
                      <m:e>
                        <m:r>
                          <a:rPr sz="4150" i="1">
                            <a:solidFill>
                              <a:srgbClr val="A9A9A9"/>
                            </a:solidFill>
                            <a:latin typeface="Cambria Math" panose="02040503050406030204" pitchFamily="18" charset="0"/>
                          </a:rPr>
                          <m:t>𝜃</m:t>
                        </m:r>
                      </m:e>
                      <m:sub>
                        <m:r>
                          <a:rPr sz="4150" i="1">
                            <a:solidFill>
                              <a:srgbClr val="A9A9A9"/>
                            </a:solidFill>
                            <a:latin typeface="Cambria Math" panose="02040503050406030204" pitchFamily="18" charset="0"/>
                          </a:rPr>
                          <m:t>𝑖</m:t>
                        </m:r>
                      </m:sub>
                    </m:sSub>
                    <m:r>
                      <a:rPr sz="4150" i="1">
                        <a:solidFill>
                          <a:srgbClr val="A9A9A9"/>
                        </a:solidFill>
                        <a:latin typeface="Cambria Math" panose="02040503050406030204" pitchFamily="18" charset="0"/>
                      </a:rPr>
                      <m:t>)</m:t>
                    </m:r>
                  </m:oMath>
                </a14:m>
                <a:endParaRPr/>
              </a:p>
            </p:txBody>
          </p:sp>
        </mc:Choice>
        <mc:Fallback xmlns="">
          <p:sp>
            <p:nvSpPr>
              <p:cNvPr id="233" name="幅值：相同或不同"/>
              <p:cNvSpPr txBox="1">
                <a:spLocks noRot="1" noChangeAspect="1" noMove="1" noResize="1" noEditPoints="1" noAdjustHandles="1" noChangeArrowheads="1" noChangeShapeType="1" noTextEdit="1"/>
              </p:cNvSpPr>
              <p:nvPr/>
            </p:nvSpPr>
            <p:spPr>
              <a:xfrm>
                <a:off x="1272686" y="4308129"/>
                <a:ext cx="6064096" cy="744965"/>
              </a:xfrm>
              <a:prstGeom prst="rect">
                <a:avLst/>
              </a:prstGeom>
              <a:blipFill>
                <a:blip r:embed="rId4"/>
                <a:stretch>
                  <a:fillRect l="-3347" r="-12343" b="-25424"/>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34" name="幅值：相同或不同"/>
              <p:cNvSpPr txBox="1"/>
              <p:nvPr/>
            </p:nvSpPr>
            <p:spPr>
              <a:xfrm>
                <a:off x="1272686" y="5170305"/>
                <a:ext cx="8383723" cy="74496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marL="300789" indent="-300789" algn="l">
                  <a:buSzPct val="100000"/>
                  <a:buChar char="•"/>
                  <a:defRPr sz="3400">
                    <a:solidFill>
                      <a:srgbClr val="A9A9A9"/>
                    </a:solidFill>
                  </a:defRPr>
                </a:pPr>
                <a:r>
                  <a:t>波长L：</a:t>
                </a:r>
                <a14:m>
                  <m:oMath xmlns:m="http://schemas.openxmlformats.org/officeDocument/2006/math">
                    <m:r>
                      <a:rPr sz="4100" i="1">
                        <a:solidFill>
                          <a:srgbClr val="A9A9A9"/>
                        </a:solidFill>
                        <a:latin typeface="Cambria Math" panose="02040503050406030204" pitchFamily="18" charset="0"/>
                      </a:rPr>
                      <m:t>632.8×</m:t>
                    </m:r>
                    <m:sSup>
                      <m:sSupPr>
                        <m:ctrlPr>
                          <a:rPr sz="4100" i="1">
                            <a:solidFill>
                              <a:srgbClr val="A9A9A9"/>
                            </a:solidFill>
                            <a:latin typeface="Cambria Math" panose="02040503050406030204" pitchFamily="18" charset="0"/>
                          </a:rPr>
                        </m:ctrlPr>
                      </m:sSupPr>
                      <m:e>
                        <m:r>
                          <a:rPr sz="4100" i="1">
                            <a:solidFill>
                              <a:srgbClr val="A9A9A9"/>
                            </a:solidFill>
                            <a:latin typeface="Cambria Math" panose="02040503050406030204" pitchFamily="18" charset="0"/>
                          </a:rPr>
                          <m:t>10</m:t>
                        </m:r>
                      </m:e>
                      <m:sup>
                        <m:r>
                          <a:rPr sz="4100" i="1">
                            <a:solidFill>
                              <a:srgbClr val="A9A9A9"/>
                            </a:solidFill>
                            <a:latin typeface="Cambria Math" panose="02040503050406030204" pitchFamily="18" charset="0"/>
                          </a:rPr>
                          <m:t>−9</m:t>
                        </m:r>
                      </m:sup>
                    </m:sSup>
                    <m:r>
                      <a:rPr sz="4100" i="1">
                        <a:solidFill>
                          <a:srgbClr val="A9A9A9"/>
                        </a:solidFill>
                        <a:latin typeface="Cambria Math" panose="02040503050406030204" pitchFamily="18" charset="0"/>
                      </a:rPr>
                      <m:t>𝑚</m:t>
                    </m:r>
                  </m:oMath>
                </a14:m>
                <a:r>
                  <a:t> 或 </a:t>
                </a:r>
                <a14:m>
                  <m:oMath xmlns:m="http://schemas.openxmlformats.org/officeDocument/2006/math">
                    <m:r>
                      <a:rPr sz="4100" i="1">
                        <a:solidFill>
                          <a:srgbClr val="A9A9A9"/>
                        </a:solidFill>
                        <a:latin typeface="Cambria Math" panose="02040503050406030204" pitchFamily="18" charset="0"/>
                      </a:rPr>
                      <m:t>532×</m:t>
                    </m:r>
                    <m:sSup>
                      <m:sSupPr>
                        <m:ctrlPr>
                          <a:rPr sz="4100" i="1">
                            <a:solidFill>
                              <a:srgbClr val="A9A9A9"/>
                            </a:solidFill>
                            <a:latin typeface="Cambria Math" panose="02040503050406030204" pitchFamily="18" charset="0"/>
                          </a:rPr>
                        </m:ctrlPr>
                      </m:sSupPr>
                      <m:e>
                        <m:r>
                          <a:rPr sz="4100" i="1">
                            <a:solidFill>
                              <a:srgbClr val="A9A9A9"/>
                            </a:solidFill>
                            <a:latin typeface="Cambria Math" panose="02040503050406030204" pitchFamily="18" charset="0"/>
                          </a:rPr>
                          <m:t>10</m:t>
                        </m:r>
                      </m:e>
                      <m:sup>
                        <m:r>
                          <a:rPr sz="4100" i="1">
                            <a:solidFill>
                              <a:srgbClr val="A9A9A9"/>
                            </a:solidFill>
                            <a:latin typeface="Cambria Math" panose="02040503050406030204" pitchFamily="18" charset="0"/>
                          </a:rPr>
                          <m:t>−9</m:t>
                        </m:r>
                      </m:sup>
                    </m:sSup>
                    <m:r>
                      <a:rPr sz="4100" i="1">
                        <a:solidFill>
                          <a:srgbClr val="A9A9A9"/>
                        </a:solidFill>
                        <a:latin typeface="Cambria Math" panose="02040503050406030204" pitchFamily="18" charset="0"/>
                      </a:rPr>
                      <m:t>𝑚</m:t>
                    </m:r>
                  </m:oMath>
                </a14:m>
                <a:endParaRPr/>
              </a:p>
            </p:txBody>
          </p:sp>
        </mc:Choice>
        <mc:Fallback xmlns="">
          <p:sp>
            <p:nvSpPr>
              <p:cNvPr id="234" name="幅值：相同或不同"/>
              <p:cNvSpPr txBox="1">
                <a:spLocks noRot="1" noChangeAspect="1" noMove="1" noResize="1" noEditPoints="1" noAdjustHandles="1" noChangeArrowheads="1" noChangeShapeType="1" noTextEdit="1"/>
              </p:cNvSpPr>
              <p:nvPr/>
            </p:nvSpPr>
            <p:spPr>
              <a:xfrm>
                <a:off x="1272686" y="5170305"/>
                <a:ext cx="8383723" cy="744965"/>
              </a:xfrm>
              <a:prstGeom prst="rect">
                <a:avLst/>
              </a:prstGeom>
              <a:blipFill>
                <a:blip r:embed="rId5"/>
                <a:stretch>
                  <a:fillRect l="-2421" t="-1695" r="-2723" b="-23729"/>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35" name="幅值：相同或不同"/>
              <p:cNvSpPr txBox="1"/>
              <p:nvPr/>
            </p:nvSpPr>
            <p:spPr>
              <a:xfrm>
                <a:off x="1272686" y="5973170"/>
                <a:ext cx="8142015" cy="74496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marL="300789" indent="-300789" algn="l">
                  <a:buSzPct val="100000"/>
                  <a:buChar char="•"/>
                  <a:defRPr sz="3400">
                    <a:solidFill>
                      <a:srgbClr val="A9A9A9"/>
                    </a:solidFill>
                  </a:defRPr>
                </a:pPr>
                <a:r>
                  <a:t>波数范围</a:t>
                </a:r>
                <a14:m>
                  <m:oMath xmlns:m="http://schemas.openxmlformats.org/officeDocument/2006/math">
                    <m:r>
                      <a:rPr sz="4200" i="1">
                        <a:solidFill>
                          <a:srgbClr val="A9A9A9"/>
                        </a:solidFill>
                        <a:latin typeface="Cambria Math" panose="02040503050406030204" pitchFamily="18" charset="0"/>
                      </a:rPr>
                      <m:t>(</m:t>
                    </m:r>
                    <m:sSub>
                      <m:sSubPr>
                        <m:ctrlPr>
                          <a:rPr sz="4200" i="1">
                            <a:solidFill>
                              <a:srgbClr val="A9A9A9"/>
                            </a:solidFill>
                            <a:latin typeface="Cambria Math" panose="02040503050406030204" pitchFamily="18" charset="0"/>
                          </a:rPr>
                        </m:ctrlPr>
                      </m:sSubPr>
                      <m:e>
                        <m:r>
                          <a:rPr sz="4200" i="1">
                            <a:solidFill>
                              <a:srgbClr val="A9A9A9"/>
                            </a:solidFill>
                            <a:latin typeface="Cambria Math" panose="02040503050406030204" pitchFamily="18" charset="0"/>
                          </a:rPr>
                          <m:t>𝜎</m:t>
                        </m:r>
                      </m:e>
                      <m:sub>
                        <m:r>
                          <a:rPr sz="4200" i="1">
                            <a:solidFill>
                              <a:srgbClr val="A9A9A9"/>
                            </a:solidFill>
                            <a:latin typeface="Cambria Math" panose="02040503050406030204" pitchFamily="18" charset="0"/>
                          </a:rPr>
                          <m:t>1</m:t>
                        </m:r>
                      </m:sub>
                    </m:sSub>
                    <m:r>
                      <a:rPr sz="4200" i="1">
                        <a:solidFill>
                          <a:srgbClr val="A9A9A9"/>
                        </a:solidFill>
                        <a:latin typeface="Cambria Math" panose="02040503050406030204" pitchFamily="18" charset="0"/>
                      </a:rPr>
                      <m:t>,</m:t>
                    </m:r>
                    <m:sSub>
                      <m:sSubPr>
                        <m:ctrlPr>
                          <a:rPr sz="4200" i="1">
                            <a:solidFill>
                              <a:srgbClr val="A9A9A9"/>
                            </a:solidFill>
                            <a:latin typeface="Cambria Math" panose="02040503050406030204" pitchFamily="18" charset="0"/>
                          </a:rPr>
                        </m:ctrlPr>
                      </m:sSubPr>
                      <m:e>
                        <m:r>
                          <a:rPr sz="4200" i="1">
                            <a:solidFill>
                              <a:srgbClr val="A9A9A9"/>
                            </a:solidFill>
                            <a:latin typeface="Cambria Math" panose="02040503050406030204" pitchFamily="18" charset="0"/>
                          </a:rPr>
                          <m:t>𝜎</m:t>
                        </m:r>
                      </m:e>
                      <m:sub>
                        <m:r>
                          <a:rPr sz="4200" i="1">
                            <a:solidFill>
                              <a:srgbClr val="A9A9A9"/>
                            </a:solidFill>
                            <a:latin typeface="Cambria Math" panose="02040503050406030204" pitchFamily="18" charset="0"/>
                          </a:rPr>
                          <m:t>2</m:t>
                        </m:r>
                      </m:sub>
                    </m:sSub>
                    <m:r>
                      <a:rPr sz="4200" i="1">
                        <a:solidFill>
                          <a:srgbClr val="A9A9A9"/>
                        </a:solidFill>
                        <a:latin typeface="Cambria Math" panose="02040503050406030204" pitchFamily="18" charset="0"/>
                      </a:rPr>
                      <m:t>)</m:t>
                    </m:r>
                  </m:oMath>
                </a14:m>
                <a:r>
                  <a:t>：</a:t>
                </a:r>
                <a14:m>
                  <m:oMath xmlns:m="http://schemas.openxmlformats.org/officeDocument/2006/math">
                    <m:sSub>
                      <m:sSubPr>
                        <m:ctrlPr>
                          <a:rPr sz="4100" i="1">
                            <a:solidFill>
                              <a:srgbClr val="A9A9A9"/>
                            </a:solidFill>
                            <a:latin typeface="Cambria Math" panose="02040503050406030204" pitchFamily="18" charset="0"/>
                          </a:rPr>
                        </m:ctrlPr>
                      </m:sSubPr>
                      <m:e>
                        <m:r>
                          <a:rPr sz="4100" i="1">
                            <a:solidFill>
                              <a:srgbClr val="A9A9A9"/>
                            </a:solidFill>
                            <a:latin typeface="Cambria Math" panose="02040503050406030204" pitchFamily="18" charset="0"/>
                          </a:rPr>
                          <m:t>𝜎</m:t>
                        </m:r>
                      </m:e>
                      <m:sub>
                        <m:r>
                          <a:rPr sz="4100" i="1">
                            <a:solidFill>
                              <a:srgbClr val="A9A9A9"/>
                            </a:solidFill>
                            <a:latin typeface="Cambria Math" panose="02040503050406030204" pitchFamily="18" charset="0"/>
                          </a:rPr>
                          <m:t>0</m:t>
                        </m:r>
                      </m:sub>
                    </m:sSub>
                    <m:r>
                      <a:rPr sz="4100" i="1">
                        <a:solidFill>
                          <a:srgbClr val="A9A9A9"/>
                        </a:solidFill>
                        <a:latin typeface="Cambria Math" panose="02040503050406030204" pitchFamily="18" charset="0"/>
                      </a:rPr>
                      <m:t>−</m:t>
                    </m:r>
                    <m:sSup>
                      <m:sSupPr>
                        <m:ctrlPr>
                          <a:rPr sz="4100" i="1">
                            <a:solidFill>
                              <a:srgbClr val="A9A9A9"/>
                            </a:solidFill>
                            <a:latin typeface="Cambria Math" panose="02040503050406030204" pitchFamily="18" charset="0"/>
                          </a:rPr>
                        </m:ctrlPr>
                      </m:sSupPr>
                      <m:e>
                        <m:r>
                          <a:rPr sz="4100" i="1">
                            <a:solidFill>
                              <a:srgbClr val="A9A9A9"/>
                            </a:solidFill>
                            <a:latin typeface="Cambria Math" panose="02040503050406030204" pitchFamily="18" charset="0"/>
                          </a:rPr>
                          <m:t>10</m:t>
                        </m:r>
                      </m:e>
                      <m:sup>
                        <m:r>
                          <a:rPr sz="4100" i="1">
                            <a:solidFill>
                              <a:srgbClr val="A9A9A9"/>
                            </a:solidFill>
                            <a:latin typeface="Cambria Math" panose="02040503050406030204" pitchFamily="18" charset="0"/>
                          </a:rPr>
                          <m:t>5</m:t>
                        </m:r>
                      </m:sup>
                    </m:sSup>
                    <m:r>
                      <a:rPr sz="4100" i="1">
                        <a:solidFill>
                          <a:srgbClr val="A9A9A9"/>
                        </a:solidFill>
                        <a:latin typeface="Cambria Math" panose="02040503050406030204" pitchFamily="18" charset="0"/>
                      </a:rPr>
                      <m:t>∼</m:t>
                    </m:r>
                    <m:sSub>
                      <m:sSubPr>
                        <m:ctrlPr>
                          <a:rPr sz="4100" i="1">
                            <a:solidFill>
                              <a:srgbClr val="A9A9A9"/>
                            </a:solidFill>
                            <a:latin typeface="Cambria Math" panose="02040503050406030204" pitchFamily="18" charset="0"/>
                          </a:rPr>
                        </m:ctrlPr>
                      </m:sSubPr>
                      <m:e>
                        <m:r>
                          <a:rPr sz="4100" i="1">
                            <a:solidFill>
                              <a:srgbClr val="A9A9A9"/>
                            </a:solidFill>
                            <a:latin typeface="Cambria Math" panose="02040503050406030204" pitchFamily="18" charset="0"/>
                          </a:rPr>
                          <m:t>𝜎</m:t>
                        </m:r>
                      </m:e>
                      <m:sub>
                        <m:r>
                          <a:rPr sz="4100" i="1">
                            <a:solidFill>
                              <a:srgbClr val="A9A9A9"/>
                            </a:solidFill>
                            <a:latin typeface="Cambria Math" panose="02040503050406030204" pitchFamily="18" charset="0"/>
                          </a:rPr>
                          <m:t>0</m:t>
                        </m:r>
                      </m:sub>
                    </m:sSub>
                    <m:r>
                      <a:rPr sz="4100" i="1">
                        <a:solidFill>
                          <a:srgbClr val="A9A9A9"/>
                        </a:solidFill>
                        <a:latin typeface="Cambria Math" panose="02040503050406030204" pitchFamily="18" charset="0"/>
                      </a:rPr>
                      <m:t>+</m:t>
                    </m:r>
                    <m:sSup>
                      <m:sSupPr>
                        <m:ctrlPr>
                          <a:rPr sz="4100" i="1">
                            <a:solidFill>
                              <a:srgbClr val="A9A9A9"/>
                            </a:solidFill>
                            <a:latin typeface="Cambria Math" panose="02040503050406030204" pitchFamily="18" charset="0"/>
                          </a:rPr>
                        </m:ctrlPr>
                      </m:sSupPr>
                      <m:e>
                        <m:r>
                          <a:rPr sz="4100" i="1">
                            <a:solidFill>
                              <a:srgbClr val="A9A9A9"/>
                            </a:solidFill>
                            <a:latin typeface="Cambria Math" panose="02040503050406030204" pitchFamily="18" charset="0"/>
                          </a:rPr>
                          <m:t>10</m:t>
                        </m:r>
                      </m:e>
                      <m:sup>
                        <m:r>
                          <a:rPr sz="4100" i="1">
                            <a:solidFill>
                              <a:srgbClr val="A9A9A9"/>
                            </a:solidFill>
                            <a:latin typeface="Cambria Math" panose="02040503050406030204" pitchFamily="18" charset="0"/>
                          </a:rPr>
                          <m:t>5</m:t>
                        </m:r>
                      </m:sup>
                    </m:sSup>
                  </m:oMath>
                </a14:m>
                <a:endParaRPr/>
              </a:p>
            </p:txBody>
          </p:sp>
        </mc:Choice>
        <mc:Fallback xmlns="">
          <p:sp>
            <p:nvSpPr>
              <p:cNvPr id="235" name="幅值：相同或不同"/>
              <p:cNvSpPr txBox="1">
                <a:spLocks noRot="1" noChangeAspect="1" noMove="1" noResize="1" noEditPoints="1" noAdjustHandles="1" noChangeArrowheads="1" noChangeShapeType="1" noTextEdit="1"/>
              </p:cNvSpPr>
              <p:nvPr/>
            </p:nvSpPr>
            <p:spPr>
              <a:xfrm>
                <a:off x="1272686" y="5973170"/>
                <a:ext cx="8142015" cy="744965"/>
              </a:xfrm>
              <a:prstGeom prst="rect">
                <a:avLst/>
              </a:prstGeom>
              <a:blipFill>
                <a:blip r:embed="rId6"/>
                <a:stretch>
                  <a:fillRect l="-2492" t="-1695" r="-8723" b="-25424"/>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36" name="幅值：相同或不同"/>
              <p:cNvSpPr txBox="1"/>
              <p:nvPr/>
            </p:nvSpPr>
            <p:spPr>
              <a:xfrm>
                <a:off x="1272686" y="6894658"/>
                <a:ext cx="10198524" cy="74496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marL="300789" indent="-300789" algn="l">
                  <a:buSzPct val="100000"/>
                  <a:buChar char="•"/>
                  <a:defRPr sz="3400"/>
                </a:pPr>
                <a:r>
                  <a:t>仪器线轮廓：</a:t>
                </a:r>
                <a14:m>
                  <m:oMath xmlns:m="http://schemas.openxmlformats.org/officeDocument/2006/math">
                    <m:sSub>
                      <m:sSubPr>
                        <m:ctrlPr>
                          <a:rPr sz="4100" i="1">
                            <a:solidFill>
                              <a:srgbClr val="FEFFFE"/>
                            </a:solidFill>
                            <a:latin typeface="Cambria Math" panose="02040503050406030204" pitchFamily="18" charset="0"/>
                          </a:rPr>
                        </m:ctrlPr>
                      </m:sSubPr>
                      <m:e>
                        <m:r>
                          <a:rPr sz="4100" i="1">
                            <a:solidFill>
                              <a:srgbClr val="FEFFFE"/>
                            </a:solidFill>
                            <a:latin typeface="Cambria Math" panose="02040503050406030204" pitchFamily="18" charset="0"/>
                          </a:rPr>
                          <m:t>𝐵</m:t>
                        </m:r>
                      </m:e>
                      <m:sub>
                        <m:r>
                          <a:rPr sz="4100" i="1">
                            <a:solidFill>
                              <a:srgbClr val="FEFFFE"/>
                            </a:solidFill>
                            <a:latin typeface="Cambria Math" panose="02040503050406030204" pitchFamily="18" charset="0"/>
                          </a:rPr>
                          <m:t>𝐷𝑖𝑣</m:t>
                        </m:r>
                        <m:r>
                          <a:rPr sz="4100" i="1">
                            <a:solidFill>
                              <a:srgbClr val="FEFFFE"/>
                            </a:solidFill>
                            <a:latin typeface="Cambria Math" panose="02040503050406030204" pitchFamily="18" charset="0"/>
                          </a:rPr>
                          <m:t>−</m:t>
                        </m:r>
                        <m:r>
                          <a:rPr sz="4100" i="1">
                            <a:solidFill>
                              <a:srgbClr val="FEFFFE"/>
                            </a:solidFill>
                            <a:latin typeface="Cambria Math" panose="02040503050406030204" pitchFamily="18" charset="0"/>
                          </a:rPr>
                          <m:t>𝐼𝐿𝑆</m:t>
                        </m:r>
                      </m:sub>
                    </m:sSub>
                    <m:r>
                      <a:rPr sz="4100" i="1">
                        <a:solidFill>
                          <a:srgbClr val="FEFFFE"/>
                        </a:solidFill>
                        <a:latin typeface="Cambria Math" panose="02040503050406030204" pitchFamily="18" charset="0"/>
                      </a:rPr>
                      <m:t>(</m:t>
                    </m:r>
                    <m:r>
                      <a:rPr sz="4100" i="1">
                        <a:solidFill>
                          <a:srgbClr val="FEFFFE"/>
                        </a:solidFill>
                        <a:latin typeface="Cambria Math" panose="02040503050406030204" pitchFamily="18" charset="0"/>
                      </a:rPr>
                      <m:t>𝜎</m:t>
                    </m:r>
                    <m:r>
                      <a:rPr sz="4100" i="1">
                        <a:solidFill>
                          <a:srgbClr val="FEFFFE"/>
                        </a:solidFill>
                        <a:latin typeface="Cambria Math" panose="02040503050406030204" pitchFamily="18" charset="0"/>
                      </a:rPr>
                      <m:t>)=[</m:t>
                    </m:r>
                    <m:r>
                      <a:rPr sz="4100" i="1">
                        <a:solidFill>
                          <a:srgbClr val="FEFFFE"/>
                        </a:solidFill>
                        <a:latin typeface="Cambria Math" panose="02040503050406030204" pitchFamily="18" charset="0"/>
                      </a:rPr>
                      <m:t>𝜋</m:t>
                    </m:r>
                    <m:r>
                      <a:rPr sz="4100" i="1">
                        <a:solidFill>
                          <a:srgbClr val="FEFFFE"/>
                        </a:solidFill>
                        <a:latin typeface="Cambria Math" panose="02040503050406030204" pitchFamily="18" charset="0"/>
                      </a:rPr>
                      <m:t>/(</m:t>
                    </m:r>
                    <m:sSub>
                      <m:sSubPr>
                        <m:ctrlPr>
                          <a:rPr sz="4100" i="1">
                            <a:solidFill>
                              <a:srgbClr val="FEFFFE"/>
                            </a:solidFill>
                            <a:latin typeface="Cambria Math" panose="02040503050406030204" pitchFamily="18" charset="0"/>
                          </a:rPr>
                        </m:ctrlPr>
                      </m:sSubPr>
                      <m:e>
                        <m:r>
                          <a:rPr sz="4100" i="1">
                            <a:solidFill>
                              <a:srgbClr val="FEFFFE"/>
                            </a:solidFill>
                            <a:latin typeface="Cambria Math" panose="02040503050406030204" pitchFamily="18" charset="0"/>
                          </a:rPr>
                          <m:t>𝜎</m:t>
                        </m:r>
                      </m:e>
                      <m:sub>
                        <m:r>
                          <a:rPr sz="4100" i="1">
                            <a:solidFill>
                              <a:srgbClr val="FEFFFE"/>
                            </a:solidFill>
                            <a:latin typeface="Cambria Math" panose="02040503050406030204" pitchFamily="18" charset="0"/>
                          </a:rPr>
                          <m:t>0</m:t>
                        </m:r>
                      </m:sub>
                    </m:sSub>
                    <m:sSub>
                      <m:sSubPr>
                        <m:ctrlPr>
                          <a:rPr sz="4100" i="1">
                            <a:solidFill>
                              <a:srgbClr val="FEFFFE"/>
                            </a:solidFill>
                            <a:latin typeface="Cambria Math" panose="02040503050406030204" pitchFamily="18" charset="0"/>
                          </a:rPr>
                        </m:ctrlPr>
                      </m:sSubPr>
                      <m:e>
                        <m:r>
                          <a:rPr sz="4100" i="1">
                            <a:solidFill>
                              <a:srgbClr val="FEFFFE"/>
                            </a:solidFill>
                            <a:latin typeface="Cambria Math" panose="02040503050406030204" pitchFamily="18" charset="0"/>
                          </a:rPr>
                          <m:t>𝑊</m:t>
                        </m:r>
                      </m:e>
                      <m:sub>
                        <m:r>
                          <a:rPr sz="4100" i="1">
                            <a:solidFill>
                              <a:srgbClr val="FEFFFE"/>
                            </a:solidFill>
                            <a:latin typeface="Cambria Math" panose="02040503050406030204" pitchFamily="18" charset="0"/>
                          </a:rPr>
                          <m:t>𝑖</m:t>
                        </m:r>
                      </m:sub>
                    </m:sSub>
                    <m:r>
                      <a:rPr sz="4100" i="1">
                        <a:solidFill>
                          <a:srgbClr val="FEFFFE"/>
                        </a:solidFill>
                        <a:latin typeface="Cambria Math" panose="02040503050406030204" pitchFamily="18" charset="0"/>
                      </a:rPr>
                      <m:t>)]</m:t>
                    </m:r>
                    <m:r>
                      <a:rPr sz="4100" i="1">
                        <a:solidFill>
                          <a:srgbClr val="FEFFFE"/>
                        </a:solidFill>
                        <a:latin typeface="Cambria Math" panose="02040503050406030204" pitchFamily="18" charset="0"/>
                      </a:rPr>
                      <m:t>𝑟𝑒𝑐𝑡</m:t>
                    </m:r>
                    <m:r>
                      <a:rPr sz="4100" i="1">
                        <a:solidFill>
                          <a:srgbClr val="FEFFFE"/>
                        </a:solidFill>
                        <a:latin typeface="Cambria Math" panose="02040503050406030204" pitchFamily="18" charset="0"/>
                      </a:rPr>
                      <m:t>(</m:t>
                    </m:r>
                    <m:sSub>
                      <m:sSubPr>
                        <m:ctrlPr>
                          <a:rPr sz="4100" i="1">
                            <a:solidFill>
                              <a:srgbClr val="FEFFFE"/>
                            </a:solidFill>
                            <a:latin typeface="Cambria Math" panose="02040503050406030204" pitchFamily="18" charset="0"/>
                          </a:rPr>
                        </m:ctrlPr>
                      </m:sSubPr>
                      <m:e>
                        <m:r>
                          <a:rPr sz="4100" i="1">
                            <a:solidFill>
                              <a:srgbClr val="FEFFFE"/>
                            </a:solidFill>
                            <a:latin typeface="Cambria Math" panose="02040503050406030204" pitchFamily="18" charset="0"/>
                          </a:rPr>
                          <m:t>𝜎</m:t>
                        </m:r>
                      </m:e>
                      <m:sub>
                        <m:r>
                          <a:rPr sz="4100" i="1">
                            <a:solidFill>
                              <a:srgbClr val="FEFFFE"/>
                            </a:solidFill>
                            <a:latin typeface="Cambria Math" panose="02040503050406030204" pitchFamily="18" charset="0"/>
                          </a:rPr>
                          <m:t>1</m:t>
                        </m:r>
                      </m:sub>
                    </m:sSub>
                    <m:r>
                      <a:rPr sz="4100" i="1">
                        <a:solidFill>
                          <a:srgbClr val="FEFFFE"/>
                        </a:solidFill>
                        <a:latin typeface="Cambria Math" panose="02040503050406030204" pitchFamily="18" charset="0"/>
                      </a:rPr>
                      <m:t>,</m:t>
                    </m:r>
                    <m:sSub>
                      <m:sSubPr>
                        <m:ctrlPr>
                          <a:rPr sz="4100" i="1">
                            <a:solidFill>
                              <a:srgbClr val="FEFFFE"/>
                            </a:solidFill>
                            <a:latin typeface="Cambria Math" panose="02040503050406030204" pitchFamily="18" charset="0"/>
                          </a:rPr>
                        </m:ctrlPr>
                      </m:sSubPr>
                      <m:e>
                        <m:r>
                          <a:rPr sz="4100" i="1">
                            <a:solidFill>
                              <a:srgbClr val="FEFFFE"/>
                            </a:solidFill>
                            <a:latin typeface="Cambria Math" panose="02040503050406030204" pitchFamily="18" charset="0"/>
                          </a:rPr>
                          <m:t>𝜎</m:t>
                        </m:r>
                      </m:e>
                      <m:sub>
                        <m:r>
                          <a:rPr sz="4100" i="1">
                            <a:solidFill>
                              <a:srgbClr val="FEFFFE"/>
                            </a:solidFill>
                            <a:latin typeface="Cambria Math" panose="02040503050406030204" pitchFamily="18" charset="0"/>
                          </a:rPr>
                          <m:t>2</m:t>
                        </m:r>
                      </m:sub>
                    </m:sSub>
                    <m:r>
                      <a:rPr sz="4100" i="1">
                        <a:solidFill>
                          <a:srgbClr val="FEFFFE"/>
                        </a:solidFill>
                        <a:latin typeface="Cambria Math" panose="02040503050406030204" pitchFamily="18" charset="0"/>
                      </a:rPr>
                      <m:t>)</m:t>
                    </m:r>
                  </m:oMath>
                </a14:m>
                <a:endParaRPr/>
              </a:p>
            </p:txBody>
          </p:sp>
        </mc:Choice>
        <mc:Fallback xmlns="">
          <p:sp>
            <p:nvSpPr>
              <p:cNvPr id="236" name="幅值：相同或不同"/>
              <p:cNvSpPr txBox="1">
                <a:spLocks noRot="1" noChangeAspect="1" noMove="1" noResize="1" noEditPoints="1" noAdjustHandles="1" noChangeArrowheads="1" noChangeShapeType="1" noTextEdit="1"/>
              </p:cNvSpPr>
              <p:nvPr/>
            </p:nvSpPr>
            <p:spPr>
              <a:xfrm>
                <a:off x="1272686" y="6894658"/>
                <a:ext cx="10198524" cy="744965"/>
              </a:xfrm>
              <a:prstGeom prst="rect">
                <a:avLst/>
              </a:prstGeom>
              <a:blipFill>
                <a:blip r:embed="rId7"/>
                <a:stretch>
                  <a:fillRect l="-1990" t="-1667" r="-12811" b="-2333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CN">
                    <a:noFill/>
                  </a:rPr>
                  <a:t> </a:t>
                </a:r>
              </a:p>
            </p:txBody>
          </p:sp>
        </mc:Fallback>
      </mc:AlternateContent>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实验结果"/>
          <p:cNvSpPr txBox="1"/>
          <p:nvPr/>
        </p:nvSpPr>
        <p:spPr>
          <a:xfrm>
            <a:off x="1692217" y="927099"/>
            <a:ext cx="15367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584200">
              <a:lnSpc>
                <a:spcPct val="120000"/>
              </a:lnSpc>
              <a:defRPr sz="2800" b="1"/>
            </a:lvl1pPr>
          </a:lstStyle>
          <a:p>
            <a:r>
              <a:t>参数设定</a:t>
            </a:r>
          </a:p>
        </p:txBody>
      </p:sp>
      <p:sp>
        <p:nvSpPr>
          <p:cNvPr id="239" name="Edit Document"/>
          <p:cNvSpPr/>
          <p:nvPr/>
        </p:nvSpPr>
        <p:spPr>
          <a:xfrm>
            <a:off x="876300" y="800099"/>
            <a:ext cx="794806" cy="863601"/>
          </a:xfrm>
          <a:custGeom>
            <a:avLst/>
            <a:gdLst/>
            <a:ahLst/>
            <a:cxnLst>
              <a:cxn ang="0">
                <a:pos x="wd2" y="hd2"/>
              </a:cxn>
              <a:cxn ang="5400000">
                <a:pos x="wd2" y="hd2"/>
              </a:cxn>
              <a:cxn ang="10800000">
                <a:pos x="wd2" y="hd2"/>
              </a:cxn>
              <a:cxn ang="16200000">
                <a:pos x="wd2" y="hd2"/>
              </a:cxn>
            </a:cxnLst>
            <a:rect l="0" t="0" r="r" b="b"/>
            <a:pathLst>
              <a:path w="21535" h="21600" extrusionOk="0">
                <a:moveTo>
                  <a:pt x="178" y="0"/>
                </a:moveTo>
                <a:cubicBezTo>
                  <a:pt x="80" y="0"/>
                  <a:pt x="0" y="72"/>
                  <a:pt x="0" y="162"/>
                </a:cubicBezTo>
                <a:lnTo>
                  <a:pt x="0" y="21438"/>
                </a:lnTo>
                <a:cubicBezTo>
                  <a:pt x="0" y="21528"/>
                  <a:pt x="80" y="21600"/>
                  <a:pt x="178" y="21600"/>
                </a:cubicBezTo>
                <a:lnTo>
                  <a:pt x="17891" y="21600"/>
                </a:lnTo>
                <a:cubicBezTo>
                  <a:pt x="17989" y="21600"/>
                  <a:pt x="18069" y="21528"/>
                  <a:pt x="18069" y="21438"/>
                </a:cubicBezTo>
                <a:lnTo>
                  <a:pt x="18069" y="10414"/>
                </a:lnTo>
                <a:lnTo>
                  <a:pt x="13054" y="15043"/>
                </a:lnTo>
                <a:cubicBezTo>
                  <a:pt x="12867" y="15216"/>
                  <a:pt x="12647" y="15358"/>
                  <a:pt x="12407" y="15463"/>
                </a:cubicBezTo>
                <a:lnTo>
                  <a:pt x="8385" y="17111"/>
                </a:lnTo>
                <a:cubicBezTo>
                  <a:pt x="8235" y="17177"/>
                  <a:pt x="8078" y="17032"/>
                  <a:pt x="8149" y="16892"/>
                </a:cubicBezTo>
                <a:lnTo>
                  <a:pt x="9963" y="13105"/>
                </a:lnTo>
                <a:cubicBezTo>
                  <a:pt x="10077" y="12882"/>
                  <a:pt x="10231" y="12679"/>
                  <a:pt x="10420" y="12504"/>
                </a:cubicBezTo>
                <a:lnTo>
                  <a:pt x="17644" y="5837"/>
                </a:lnTo>
                <a:lnTo>
                  <a:pt x="11926" y="5837"/>
                </a:lnTo>
                <a:cubicBezTo>
                  <a:pt x="11828" y="5837"/>
                  <a:pt x="11748" y="5765"/>
                  <a:pt x="11748" y="5674"/>
                </a:cubicBezTo>
                <a:lnTo>
                  <a:pt x="11748" y="58"/>
                </a:lnTo>
                <a:cubicBezTo>
                  <a:pt x="11748" y="26"/>
                  <a:pt x="11720" y="0"/>
                  <a:pt x="11685" y="0"/>
                </a:cubicBezTo>
                <a:lnTo>
                  <a:pt x="178" y="0"/>
                </a:lnTo>
                <a:close/>
                <a:moveTo>
                  <a:pt x="12563" y="86"/>
                </a:moveTo>
                <a:cubicBezTo>
                  <a:pt x="12541" y="94"/>
                  <a:pt x="12525" y="114"/>
                  <a:pt x="12525" y="140"/>
                </a:cubicBezTo>
                <a:lnTo>
                  <a:pt x="12525" y="4958"/>
                </a:lnTo>
                <a:cubicBezTo>
                  <a:pt x="12525" y="5048"/>
                  <a:pt x="12605" y="5120"/>
                  <a:pt x="12703" y="5120"/>
                </a:cubicBezTo>
                <a:lnTo>
                  <a:pt x="17917" y="5120"/>
                </a:lnTo>
                <a:cubicBezTo>
                  <a:pt x="17974" y="5120"/>
                  <a:pt x="18001" y="5058"/>
                  <a:pt x="17962" y="5021"/>
                </a:cubicBezTo>
                <a:lnTo>
                  <a:pt x="12632" y="99"/>
                </a:lnTo>
                <a:cubicBezTo>
                  <a:pt x="12612" y="81"/>
                  <a:pt x="12585" y="78"/>
                  <a:pt x="12563" y="86"/>
                </a:cubicBezTo>
                <a:close/>
                <a:moveTo>
                  <a:pt x="20172" y="4728"/>
                </a:moveTo>
                <a:cubicBezTo>
                  <a:pt x="20023" y="4734"/>
                  <a:pt x="19872" y="4794"/>
                  <a:pt x="19753" y="4903"/>
                </a:cubicBezTo>
                <a:lnTo>
                  <a:pt x="18916" y="5676"/>
                </a:lnTo>
                <a:cubicBezTo>
                  <a:pt x="18892" y="5699"/>
                  <a:pt x="18892" y="5736"/>
                  <a:pt x="18916" y="5758"/>
                </a:cubicBezTo>
                <a:lnTo>
                  <a:pt x="20419" y="7147"/>
                </a:lnTo>
                <a:cubicBezTo>
                  <a:pt x="20443" y="7170"/>
                  <a:pt x="20483" y="7170"/>
                  <a:pt x="20508" y="7147"/>
                </a:cubicBezTo>
                <a:lnTo>
                  <a:pt x="21345" y="6372"/>
                </a:lnTo>
                <a:cubicBezTo>
                  <a:pt x="21583" y="6154"/>
                  <a:pt x="21600" y="5815"/>
                  <a:pt x="21383" y="5615"/>
                </a:cubicBezTo>
                <a:lnTo>
                  <a:pt x="20576" y="4868"/>
                </a:lnTo>
                <a:cubicBezTo>
                  <a:pt x="20468" y="4768"/>
                  <a:pt x="20321" y="4722"/>
                  <a:pt x="20172" y="4728"/>
                </a:cubicBezTo>
                <a:close/>
                <a:moveTo>
                  <a:pt x="18322" y="6249"/>
                </a:moveTo>
                <a:cubicBezTo>
                  <a:pt x="18306" y="6249"/>
                  <a:pt x="18290" y="6255"/>
                  <a:pt x="18277" y="6266"/>
                </a:cubicBezTo>
                <a:lnTo>
                  <a:pt x="11222" y="12779"/>
                </a:lnTo>
                <a:cubicBezTo>
                  <a:pt x="11198" y="12801"/>
                  <a:pt x="11198" y="12838"/>
                  <a:pt x="11222" y="12861"/>
                </a:cubicBezTo>
                <a:lnTo>
                  <a:pt x="12727" y="14249"/>
                </a:lnTo>
                <a:cubicBezTo>
                  <a:pt x="12751" y="14272"/>
                  <a:pt x="12789" y="14272"/>
                  <a:pt x="12814" y="14249"/>
                </a:cubicBezTo>
                <a:lnTo>
                  <a:pt x="19869" y="7737"/>
                </a:lnTo>
                <a:cubicBezTo>
                  <a:pt x="19893" y="7714"/>
                  <a:pt x="19893" y="7677"/>
                  <a:pt x="19869" y="7655"/>
                </a:cubicBezTo>
                <a:lnTo>
                  <a:pt x="18366" y="6266"/>
                </a:lnTo>
                <a:cubicBezTo>
                  <a:pt x="18354" y="6255"/>
                  <a:pt x="18338" y="6249"/>
                  <a:pt x="18322" y="6249"/>
                </a:cubicBezTo>
                <a:close/>
                <a:moveTo>
                  <a:pt x="10691" y="13419"/>
                </a:moveTo>
                <a:cubicBezTo>
                  <a:pt x="10671" y="13422"/>
                  <a:pt x="10653" y="13432"/>
                  <a:pt x="10644" y="13451"/>
                </a:cubicBezTo>
                <a:lnTo>
                  <a:pt x="9401" y="15879"/>
                </a:lnTo>
                <a:cubicBezTo>
                  <a:pt x="9375" y="15929"/>
                  <a:pt x="9430" y="15979"/>
                  <a:pt x="9483" y="15955"/>
                </a:cubicBezTo>
                <a:lnTo>
                  <a:pt x="12114" y="14808"/>
                </a:lnTo>
                <a:cubicBezTo>
                  <a:pt x="12154" y="14790"/>
                  <a:pt x="12161" y="14741"/>
                  <a:pt x="12130" y="14712"/>
                </a:cubicBezTo>
                <a:lnTo>
                  <a:pt x="10745" y="13434"/>
                </a:lnTo>
                <a:cubicBezTo>
                  <a:pt x="10730" y="13420"/>
                  <a:pt x="10710" y="13416"/>
                  <a:pt x="10691" y="13419"/>
                </a:cubicBezTo>
                <a:close/>
              </a:path>
            </a:pathLst>
          </a:custGeom>
          <a:solidFill>
            <a:srgbClr val="FFFFFF"/>
          </a:solidFill>
          <a:ln w="12700">
            <a:miter lim="400000"/>
          </a:ln>
        </p:spPr>
        <p:txBody>
          <a:bodyPr lIns="50800" tIns="50800" rIns="50800" bIns="50800" anchor="ctr"/>
          <a:lstStyle/>
          <a:p>
            <a:pPr defTabSz="584200">
              <a:defRPr sz="2200">
                <a:solidFill>
                  <a:srgbClr val="000000"/>
                </a:solidFill>
                <a:latin typeface="Helvetica Neue Medium"/>
                <a:ea typeface="Helvetica Neue Medium"/>
                <a:cs typeface="Helvetica Neue Medium"/>
                <a:sym typeface="Helvetica Neue Medium"/>
              </a:defRPr>
            </a:pPr>
            <a:endParaRPr/>
          </a:p>
        </p:txBody>
      </p:sp>
      <mc:AlternateContent xmlns:mc="http://schemas.openxmlformats.org/markup-compatibility/2006" xmlns:a14="http://schemas.microsoft.com/office/drawing/2010/main">
        <mc:Choice Requires="a14">
          <p:sp>
            <p:nvSpPr>
              <p:cNvPr id="240" name="幅值：相同或不同"/>
              <p:cNvSpPr txBox="1"/>
              <p:nvPr/>
            </p:nvSpPr>
            <p:spPr>
              <a:xfrm>
                <a:off x="1272686" y="3445952"/>
                <a:ext cx="5429697" cy="74496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marL="300789" indent="-300789" algn="l">
                  <a:buSzPct val="100000"/>
                  <a:buChar char="•"/>
                  <a:defRPr sz="3400">
                    <a:solidFill>
                      <a:srgbClr val="A9A9A9"/>
                    </a:solidFill>
                  </a:defRPr>
                </a:pPr>
                <a:r>
                  <a:t>入射发散角</a:t>
                </a:r>
                <a14:m>
                  <m:oMath xmlns:m="http://schemas.openxmlformats.org/officeDocument/2006/math">
                    <m:sSub>
                      <m:sSubPr>
                        <m:ctrlPr>
                          <a:rPr sz="4350" i="1">
                            <a:solidFill>
                              <a:srgbClr val="A9A9A9"/>
                            </a:solidFill>
                            <a:latin typeface="Cambria Math" panose="02040503050406030204" pitchFamily="18" charset="0"/>
                          </a:rPr>
                        </m:ctrlPr>
                      </m:sSubPr>
                      <m:e>
                        <m:r>
                          <a:rPr sz="4350" i="1">
                            <a:solidFill>
                              <a:srgbClr val="A9A9A9"/>
                            </a:solidFill>
                            <a:latin typeface="Cambria Math" panose="02040503050406030204" pitchFamily="18" charset="0"/>
                          </a:rPr>
                          <m:t>𝜃</m:t>
                        </m:r>
                      </m:e>
                      <m:sub>
                        <m:r>
                          <a:rPr sz="4350" i="1">
                            <a:solidFill>
                              <a:srgbClr val="A9A9A9"/>
                            </a:solidFill>
                            <a:latin typeface="Cambria Math" panose="02040503050406030204" pitchFamily="18" charset="0"/>
                          </a:rPr>
                          <m:t>𝑖</m:t>
                        </m:r>
                      </m:sub>
                    </m:sSub>
                  </m:oMath>
                </a14:m>
                <a:r>
                  <a:t>：</a:t>
                </a:r>
                <a14:m>
                  <m:oMath xmlns:m="http://schemas.openxmlformats.org/officeDocument/2006/math">
                    <m:r>
                      <a:rPr sz="4050" i="1">
                        <a:solidFill>
                          <a:srgbClr val="A9A9A9"/>
                        </a:solidFill>
                        <a:latin typeface="Cambria Math" panose="02040503050406030204" pitchFamily="18" charset="0"/>
                      </a:rPr>
                      <m:t>0.1</m:t>
                    </m:r>
                    <m:r>
                      <a:rPr sz="4050" i="1">
                        <a:solidFill>
                          <a:srgbClr val="A9A9A9"/>
                        </a:solidFill>
                        <a:latin typeface="Cambria Math" panose="02040503050406030204" pitchFamily="18" charset="0"/>
                      </a:rPr>
                      <m:t>𝜋</m:t>
                    </m:r>
                  </m:oMath>
                </a14:m>
                <a:r>
                  <a:t>~</a:t>
                </a:r>
                <a14:m>
                  <m:oMath xmlns:m="http://schemas.openxmlformats.org/officeDocument/2006/math">
                    <m:r>
                      <a:rPr sz="4050" i="1">
                        <a:solidFill>
                          <a:srgbClr val="A9A9A9"/>
                        </a:solidFill>
                        <a:latin typeface="Cambria Math" panose="02040503050406030204" pitchFamily="18" charset="0"/>
                      </a:rPr>
                      <m:t>0.4</m:t>
                    </m:r>
                    <m:r>
                      <a:rPr sz="4050" i="1">
                        <a:solidFill>
                          <a:srgbClr val="A9A9A9"/>
                        </a:solidFill>
                        <a:latin typeface="Cambria Math" panose="02040503050406030204" pitchFamily="18" charset="0"/>
                      </a:rPr>
                      <m:t>𝜋</m:t>
                    </m:r>
                  </m:oMath>
                </a14:m>
                <a:endParaRPr/>
              </a:p>
            </p:txBody>
          </p:sp>
        </mc:Choice>
        <mc:Fallback xmlns="">
          <p:sp>
            <p:nvSpPr>
              <p:cNvPr id="240" name="幅值：相同或不同"/>
              <p:cNvSpPr txBox="1">
                <a:spLocks noRot="1" noChangeAspect="1" noMove="1" noResize="1" noEditPoints="1" noAdjustHandles="1" noChangeArrowheads="1" noChangeShapeType="1" noTextEdit="1"/>
              </p:cNvSpPr>
              <p:nvPr/>
            </p:nvSpPr>
            <p:spPr>
              <a:xfrm>
                <a:off x="1272686" y="3445952"/>
                <a:ext cx="5429697" cy="744965"/>
              </a:xfrm>
              <a:prstGeom prst="rect">
                <a:avLst/>
              </a:prstGeom>
              <a:blipFill>
                <a:blip r:embed="rId2"/>
                <a:stretch>
                  <a:fillRect l="-3738" t="-1695" r="-7009" b="-23729"/>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41" name="幅值：相同或不同"/>
              <p:cNvSpPr txBox="1"/>
              <p:nvPr/>
            </p:nvSpPr>
            <p:spPr>
              <a:xfrm>
                <a:off x="1272686" y="2583776"/>
                <a:ext cx="5770446" cy="74496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marL="300789" indent="-300789" algn="l">
                  <a:buSzPct val="100000"/>
                  <a:buChar char="•"/>
                  <a:defRPr sz="3400">
                    <a:solidFill>
                      <a:srgbClr val="A9A9A9"/>
                    </a:solidFill>
                  </a:defRPr>
                </a:pPr>
                <a:r>
                  <a:t>扫描长度</a:t>
                </a:r>
                <a14:m>
                  <m:oMath xmlns:m="http://schemas.openxmlformats.org/officeDocument/2006/math">
                    <m:sSub>
                      <m:sSubPr>
                        <m:ctrlPr>
                          <a:rPr sz="4100" i="1">
                            <a:solidFill>
                              <a:srgbClr val="A9A9A9"/>
                            </a:solidFill>
                            <a:latin typeface="Cambria Math" panose="02040503050406030204" pitchFamily="18" charset="0"/>
                          </a:rPr>
                        </m:ctrlPr>
                      </m:sSubPr>
                      <m:e>
                        <m:r>
                          <a:rPr sz="4100" i="1">
                            <a:solidFill>
                              <a:srgbClr val="A9A9A9"/>
                            </a:solidFill>
                            <a:latin typeface="Cambria Math" panose="02040503050406030204" pitchFamily="18" charset="0"/>
                          </a:rPr>
                          <m:t>𝐿</m:t>
                        </m:r>
                      </m:e>
                      <m:sub>
                        <m:r>
                          <a:rPr sz="4100" i="1">
                            <a:solidFill>
                              <a:srgbClr val="A9A9A9"/>
                            </a:solidFill>
                            <a:latin typeface="Cambria Math" panose="02040503050406030204" pitchFamily="18" charset="0"/>
                          </a:rPr>
                          <m:t>𝑖</m:t>
                        </m:r>
                      </m:sub>
                    </m:sSub>
                  </m:oMath>
                </a14:m>
                <a:r>
                  <a:t>：</a:t>
                </a:r>
                <a14:m>
                  <m:oMath xmlns:m="http://schemas.openxmlformats.org/officeDocument/2006/math">
                    <m:r>
                      <a:rPr sz="4150" i="1">
                        <a:solidFill>
                          <a:srgbClr val="A9A9A9"/>
                        </a:solidFill>
                        <a:latin typeface="Cambria Math" panose="02040503050406030204" pitchFamily="18" charset="0"/>
                      </a:rPr>
                      <m:t>0.01</m:t>
                    </m:r>
                    <m:r>
                      <a:rPr sz="4150" i="1">
                        <a:solidFill>
                          <a:srgbClr val="A9A9A9"/>
                        </a:solidFill>
                        <a:latin typeface="Cambria Math" panose="02040503050406030204" pitchFamily="18" charset="0"/>
                      </a:rPr>
                      <m:t>𝑐𝑚</m:t>
                    </m:r>
                  </m:oMath>
                </a14:m>
                <a:r>
                  <a:t>～</a:t>
                </a:r>
                <a14:m>
                  <m:oMath xmlns:m="http://schemas.openxmlformats.org/officeDocument/2006/math">
                    <m:r>
                      <a:rPr sz="4200" i="1">
                        <a:solidFill>
                          <a:srgbClr val="A9A9A9"/>
                        </a:solidFill>
                        <a:latin typeface="Cambria Math" panose="02040503050406030204" pitchFamily="18" charset="0"/>
                      </a:rPr>
                      <m:t>2</m:t>
                    </m:r>
                    <m:r>
                      <a:rPr sz="4200" i="1">
                        <a:solidFill>
                          <a:srgbClr val="A9A9A9"/>
                        </a:solidFill>
                        <a:latin typeface="Cambria Math" panose="02040503050406030204" pitchFamily="18" charset="0"/>
                      </a:rPr>
                      <m:t>𝑐𝑚</m:t>
                    </m:r>
                  </m:oMath>
                </a14:m>
                <a:endParaRPr/>
              </a:p>
            </p:txBody>
          </p:sp>
        </mc:Choice>
        <mc:Fallback xmlns="">
          <p:sp>
            <p:nvSpPr>
              <p:cNvPr id="241" name="幅值：相同或不同"/>
              <p:cNvSpPr txBox="1">
                <a:spLocks noRot="1" noChangeAspect="1" noMove="1" noResize="1" noEditPoints="1" noAdjustHandles="1" noChangeArrowheads="1" noChangeShapeType="1" noTextEdit="1"/>
              </p:cNvSpPr>
              <p:nvPr/>
            </p:nvSpPr>
            <p:spPr>
              <a:xfrm>
                <a:off x="1272686" y="2583776"/>
                <a:ext cx="5770446" cy="744965"/>
              </a:xfrm>
              <a:prstGeom prst="rect">
                <a:avLst/>
              </a:prstGeom>
              <a:blipFill>
                <a:blip r:embed="rId3"/>
                <a:stretch>
                  <a:fillRect l="-3516" r="-7912" b="-21667"/>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42" name="幅值：相同或不同"/>
              <p:cNvSpPr txBox="1"/>
              <p:nvPr/>
            </p:nvSpPr>
            <p:spPr>
              <a:xfrm>
                <a:off x="1272686" y="4308129"/>
                <a:ext cx="6064096" cy="74496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marL="300789" indent="-300789" algn="l">
                  <a:buSzPct val="100000"/>
                  <a:buChar char="•"/>
                  <a:defRPr sz="3400">
                    <a:solidFill>
                      <a:srgbClr val="A9A9A9"/>
                    </a:solidFill>
                  </a:defRPr>
                </a:pPr>
                <a:r>
                  <a:t>立体角：</a:t>
                </a:r>
                <a14:m>
                  <m:oMath xmlns:m="http://schemas.openxmlformats.org/officeDocument/2006/math">
                    <m:sSub>
                      <m:sSubPr>
                        <m:ctrlPr>
                          <a:rPr sz="4150" i="1">
                            <a:solidFill>
                              <a:srgbClr val="A9A9A9"/>
                            </a:solidFill>
                            <a:latin typeface="Cambria Math" panose="02040503050406030204" pitchFamily="18" charset="0"/>
                          </a:rPr>
                        </m:ctrlPr>
                      </m:sSubPr>
                      <m:e>
                        <m:r>
                          <a:rPr sz="4150" i="1">
                            <a:solidFill>
                              <a:srgbClr val="A9A9A9"/>
                            </a:solidFill>
                            <a:latin typeface="Cambria Math" panose="02040503050406030204" pitchFamily="18" charset="0"/>
                          </a:rPr>
                          <m:t>𝑊</m:t>
                        </m:r>
                      </m:e>
                      <m:sub>
                        <m:r>
                          <a:rPr sz="4150" i="1">
                            <a:solidFill>
                              <a:srgbClr val="A9A9A9"/>
                            </a:solidFill>
                            <a:latin typeface="Cambria Math" panose="02040503050406030204" pitchFamily="18" charset="0"/>
                          </a:rPr>
                          <m:t>𝑖</m:t>
                        </m:r>
                      </m:sub>
                    </m:sSub>
                    <m:r>
                      <a:rPr sz="4150" i="1">
                        <a:solidFill>
                          <a:srgbClr val="A9A9A9"/>
                        </a:solidFill>
                        <a:latin typeface="Cambria Math" panose="02040503050406030204" pitchFamily="18" charset="0"/>
                      </a:rPr>
                      <m:t>=2</m:t>
                    </m:r>
                    <m:r>
                      <a:rPr sz="4150" i="1">
                        <a:solidFill>
                          <a:srgbClr val="A9A9A9"/>
                        </a:solidFill>
                        <a:latin typeface="Cambria Math" panose="02040503050406030204" pitchFamily="18" charset="0"/>
                      </a:rPr>
                      <m:t>𝜋</m:t>
                    </m:r>
                    <m:r>
                      <a:rPr sz="4150" i="1">
                        <a:solidFill>
                          <a:srgbClr val="A9A9A9"/>
                        </a:solidFill>
                        <a:latin typeface="Cambria Math" panose="02040503050406030204" pitchFamily="18" charset="0"/>
                      </a:rPr>
                      <m:t>(1−</m:t>
                    </m:r>
                    <m:r>
                      <a:rPr sz="4150" i="1">
                        <a:solidFill>
                          <a:srgbClr val="A9A9A9"/>
                        </a:solidFill>
                        <a:latin typeface="Cambria Math" panose="02040503050406030204" pitchFamily="18" charset="0"/>
                      </a:rPr>
                      <m:t>𝑐𝑜𝑠</m:t>
                    </m:r>
                    <m:sSub>
                      <m:sSubPr>
                        <m:ctrlPr>
                          <a:rPr sz="4150" i="1">
                            <a:solidFill>
                              <a:srgbClr val="A9A9A9"/>
                            </a:solidFill>
                            <a:latin typeface="Cambria Math" panose="02040503050406030204" pitchFamily="18" charset="0"/>
                          </a:rPr>
                        </m:ctrlPr>
                      </m:sSubPr>
                      <m:e>
                        <m:r>
                          <a:rPr sz="4150" i="1">
                            <a:solidFill>
                              <a:srgbClr val="A9A9A9"/>
                            </a:solidFill>
                            <a:latin typeface="Cambria Math" panose="02040503050406030204" pitchFamily="18" charset="0"/>
                          </a:rPr>
                          <m:t>𝜃</m:t>
                        </m:r>
                      </m:e>
                      <m:sub>
                        <m:r>
                          <a:rPr sz="4150" i="1">
                            <a:solidFill>
                              <a:srgbClr val="A9A9A9"/>
                            </a:solidFill>
                            <a:latin typeface="Cambria Math" panose="02040503050406030204" pitchFamily="18" charset="0"/>
                          </a:rPr>
                          <m:t>𝑖</m:t>
                        </m:r>
                      </m:sub>
                    </m:sSub>
                    <m:r>
                      <a:rPr sz="4150" i="1">
                        <a:solidFill>
                          <a:srgbClr val="A9A9A9"/>
                        </a:solidFill>
                        <a:latin typeface="Cambria Math" panose="02040503050406030204" pitchFamily="18" charset="0"/>
                      </a:rPr>
                      <m:t>)</m:t>
                    </m:r>
                  </m:oMath>
                </a14:m>
                <a:endParaRPr/>
              </a:p>
            </p:txBody>
          </p:sp>
        </mc:Choice>
        <mc:Fallback xmlns="">
          <p:sp>
            <p:nvSpPr>
              <p:cNvPr id="242" name="幅值：相同或不同"/>
              <p:cNvSpPr txBox="1">
                <a:spLocks noRot="1" noChangeAspect="1" noMove="1" noResize="1" noEditPoints="1" noAdjustHandles="1" noChangeArrowheads="1" noChangeShapeType="1" noTextEdit="1"/>
              </p:cNvSpPr>
              <p:nvPr/>
            </p:nvSpPr>
            <p:spPr>
              <a:xfrm>
                <a:off x="1272686" y="4308129"/>
                <a:ext cx="6064096" cy="744965"/>
              </a:xfrm>
              <a:prstGeom prst="rect">
                <a:avLst/>
              </a:prstGeom>
              <a:blipFill>
                <a:blip r:embed="rId4"/>
                <a:stretch>
                  <a:fillRect l="-3347" r="-12343" b="-25424"/>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43" name="幅值：相同或不同"/>
              <p:cNvSpPr txBox="1"/>
              <p:nvPr/>
            </p:nvSpPr>
            <p:spPr>
              <a:xfrm>
                <a:off x="1272686" y="5170305"/>
                <a:ext cx="8383723" cy="74496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marL="300789" indent="-300789" algn="l">
                  <a:buSzPct val="100000"/>
                  <a:buChar char="•"/>
                  <a:defRPr sz="3400">
                    <a:solidFill>
                      <a:srgbClr val="A9A9A9"/>
                    </a:solidFill>
                  </a:defRPr>
                </a:pPr>
                <a:r>
                  <a:t>波长L：</a:t>
                </a:r>
                <a14:m>
                  <m:oMath xmlns:m="http://schemas.openxmlformats.org/officeDocument/2006/math">
                    <m:r>
                      <a:rPr sz="4100" i="1">
                        <a:solidFill>
                          <a:srgbClr val="A9A9A9"/>
                        </a:solidFill>
                        <a:latin typeface="Cambria Math" panose="02040503050406030204" pitchFamily="18" charset="0"/>
                      </a:rPr>
                      <m:t>632.8×</m:t>
                    </m:r>
                    <m:sSup>
                      <m:sSupPr>
                        <m:ctrlPr>
                          <a:rPr sz="4100" i="1">
                            <a:solidFill>
                              <a:srgbClr val="A9A9A9"/>
                            </a:solidFill>
                            <a:latin typeface="Cambria Math" panose="02040503050406030204" pitchFamily="18" charset="0"/>
                          </a:rPr>
                        </m:ctrlPr>
                      </m:sSupPr>
                      <m:e>
                        <m:r>
                          <a:rPr sz="4100" i="1">
                            <a:solidFill>
                              <a:srgbClr val="A9A9A9"/>
                            </a:solidFill>
                            <a:latin typeface="Cambria Math" panose="02040503050406030204" pitchFamily="18" charset="0"/>
                          </a:rPr>
                          <m:t>10</m:t>
                        </m:r>
                      </m:e>
                      <m:sup>
                        <m:r>
                          <a:rPr sz="4100" i="1">
                            <a:solidFill>
                              <a:srgbClr val="A9A9A9"/>
                            </a:solidFill>
                            <a:latin typeface="Cambria Math" panose="02040503050406030204" pitchFamily="18" charset="0"/>
                          </a:rPr>
                          <m:t>−9</m:t>
                        </m:r>
                      </m:sup>
                    </m:sSup>
                    <m:r>
                      <a:rPr sz="4100" i="1">
                        <a:solidFill>
                          <a:srgbClr val="A9A9A9"/>
                        </a:solidFill>
                        <a:latin typeface="Cambria Math" panose="02040503050406030204" pitchFamily="18" charset="0"/>
                      </a:rPr>
                      <m:t>𝑚</m:t>
                    </m:r>
                  </m:oMath>
                </a14:m>
                <a:r>
                  <a:t> 或 </a:t>
                </a:r>
                <a14:m>
                  <m:oMath xmlns:m="http://schemas.openxmlformats.org/officeDocument/2006/math">
                    <m:r>
                      <a:rPr sz="4100" i="1">
                        <a:solidFill>
                          <a:srgbClr val="A9A9A9"/>
                        </a:solidFill>
                        <a:latin typeface="Cambria Math" panose="02040503050406030204" pitchFamily="18" charset="0"/>
                      </a:rPr>
                      <m:t>532×</m:t>
                    </m:r>
                    <m:sSup>
                      <m:sSupPr>
                        <m:ctrlPr>
                          <a:rPr sz="4100" i="1">
                            <a:solidFill>
                              <a:srgbClr val="A9A9A9"/>
                            </a:solidFill>
                            <a:latin typeface="Cambria Math" panose="02040503050406030204" pitchFamily="18" charset="0"/>
                          </a:rPr>
                        </m:ctrlPr>
                      </m:sSupPr>
                      <m:e>
                        <m:r>
                          <a:rPr sz="4100" i="1">
                            <a:solidFill>
                              <a:srgbClr val="A9A9A9"/>
                            </a:solidFill>
                            <a:latin typeface="Cambria Math" panose="02040503050406030204" pitchFamily="18" charset="0"/>
                          </a:rPr>
                          <m:t>10</m:t>
                        </m:r>
                      </m:e>
                      <m:sup>
                        <m:r>
                          <a:rPr sz="4100" i="1">
                            <a:solidFill>
                              <a:srgbClr val="A9A9A9"/>
                            </a:solidFill>
                            <a:latin typeface="Cambria Math" panose="02040503050406030204" pitchFamily="18" charset="0"/>
                          </a:rPr>
                          <m:t>−9</m:t>
                        </m:r>
                      </m:sup>
                    </m:sSup>
                    <m:r>
                      <a:rPr sz="4100" i="1">
                        <a:solidFill>
                          <a:srgbClr val="A9A9A9"/>
                        </a:solidFill>
                        <a:latin typeface="Cambria Math" panose="02040503050406030204" pitchFamily="18" charset="0"/>
                      </a:rPr>
                      <m:t>𝑚</m:t>
                    </m:r>
                  </m:oMath>
                </a14:m>
                <a:endParaRPr/>
              </a:p>
            </p:txBody>
          </p:sp>
        </mc:Choice>
        <mc:Fallback xmlns="">
          <p:sp>
            <p:nvSpPr>
              <p:cNvPr id="243" name="幅值：相同或不同"/>
              <p:cNvSpPr txBox="1">
                <a:spLocks noRot="1" noChangeAspect="1" noMove="1" noResize="1" noEditPoints="1" noAdjustHandles="1" noChangeArrowheads="1" noChangeShapeType="1" noTextEdit="1"/>
              </p:cNvSpPr>
              <p:nvPr/>
            </p:nvSpPr>
            <p:spPr>
              <a:xfrm>
                <a:off x="1272686" y="5170305"/>
                <a:ext cx="8383723" cy="744965"/>
              </a:xfrm>
              <a:prstGeom prst="rect">
                <a:avLst/>
              </a:prstGeom>
              <a:blipFill>
                <a:blip r:embed="rId5"/>
                <a:stretch>
                  <a:fillRect l="-2421" t="-1695" r="-2723" b="-23729"/>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44" name="幅值：相同或不同"/>
              <p:cNvSpPr txBox="1"/>
              <p:nvPr/>
            </p:nvSpPr>
            <p:spPr>
              <a:xfrm>
                <a:off x="1272686" y="5975326"/>
                <a:ext cx="8887176" cy="740652"/>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marL="300789" indent="-300789" algn="l">
                  <a:buSzPct val="100000"/>
                  <a:buChar char="•"/>
                  <a:defRPr sz="3400"/>
                </a:pPr>
                <a:r>
                  <a:rPr dirty="0" err="1"/>
                  <a:t>波数范围</a:t>
                </a:r>
                <a14:m>
                  <m:oMath xmlns:m="http://schemas.openxmlformats.org/officeDocument/2006/math">
                    <m:r>
                      <a:rPr sz="4200" i="1">
                        <a:solidFill>
                          <a:srgbClr val="FEFFFE"/>
                        </a:solidFill>
                        <a:latin typeface="Cambria Math" panose="02040503050406030204" pitchFamily="18" charset="0"/>
                      </a:rPr>
                      <m:t>(</m:t>
                    </m:r>
                    <m:sSub>
                      <m:sSubPr>
                        <m:ctrlPr>
                          <a:rPr sz="4200" i="1">
                            <a:solidFill>
                              <a:srgbClr val="FEFFFE"/>
                            </a:solidFill>
                            <a:latin typeface="Cambria Math" panose="02040503050406030204" pitchFamily="18" charset="0"/>
                          </a:rPr>
                        </m:ctrlPr>
                      </m:sSubPr>
                      <m:e>
                        <m:r>
                          <a:rPr sz="4200" i="1">
                            <a:solidFill>
                              <a:srgbClr val="FEFFFE"/>
                            </a:solidFill>
                            <a:latin typeface="Cambria Math" panose="02040503050406030204" pitchFamily="18" charset="0"/>
                          </a:rPr>
                          <m:t>𝜎</m:t>
                        </m:r>
                      </m:e>
                      <m:sub>
                        <m:r>
                          <a:rPr sz="4200" i="1">
                            <a:solidFill>
                              <a:srgbClr val="FEFFFE"/>
                            </a:solidFill>
                            <a:latin typeface="Cambria Math" panose="02040503050406030204" pitchFamily="18" charset="0"/>
                          </a:rPr>
                          <m:t>1</m:t>
                        </m:r>
                      </m:sub>
                    </m:sSub>
                    <m:r>
                      <a:rPr sz="4200" i="1">
                        <a:solidFill>
                          <a:srgbClr val="FEFFFE"/>
                        </a:solidFill>
                        <a:latin typeface="Cambria Math" panose="02040503050406030204" pitchFamily="18" charset="0"/>
                      </a:rPr>
                      <m:t>,</m:t>
                    </m:r>
                    <m:sSub>
                      <m:sSubPr>
                        <m:ctrlPr>
                          <a:rPr sz="4200" i="1">
                            <a:solidFill>
                              <a:srgbClr val="FEFFFE"/>
                            </a:solidFill>
                            <a:latin typeface="Cambria Math" panose="02040503050406030204" pitchFamily="18" charset="0"/>
                          </a:rPr>
                        </m:ctrlPr>
                      </m:sSubPr>
                      <m:e>
                        <m:r>
                          <a:rPr sz="4200" i="1">
                            <a:solidFill>
                              <a:srgbClr val="FEFFFE"/>
                            </a:solidFill>
                            <a:latin typeface="Cambria Math" panose="02040503050406030204" pitchFamily="18" charset="0"/>
                          </a:rPr>
                          <m:t>𝜎</m:t>
                        </m:r>
                      </m:e>
                      <m:sub>
                        <m:r>
                          <a:rPr sz="4200" i="1">
                            <a:solidFill>
                              <a:srgbClr val="FEFFFE"/>
                            </a:solidFill>
                            <a:latin typeface="Cambria Math" panose="02040503050406030204" pitchFamily="18" charset="0"/>
                          </a:rPr>
                          <m:t>2</m:t>
                        </m:r>
                      </m:sub>
                    </m:sSub>
                    <m:r>
                      <a:rPr sz="4200" i="1">
                        <a:solidFill>
                          <a:srgbClr val="FEFFFE"/>
                        </a:solidFill>
                        <a:latin typeface="Cambria Math" panose="02040503050406030204" pitchFamily="18" charset="0"/>
                      </a:rPr>
                      <m:t>)</m:t>
                    </m:r>
                  </m:oMath>
                </a14:m>
                <a:r>
                  <a:rPr dirty="0"/>
                  <a:t>：</a:t>
                </a:r>
                <a14:m>
                  <m:oMath xmlns:m="http://schemas.openxmlformats.org/officeDocument/2006/math">
                    <m:sSub>
                      <m:sSubPr>
                        <m:ctrlPr>
                          <a:rPr sz="4100" i="1">
                            <a:solidFill>
                              <a:srgbClr val="FEFFFE"/>
                            </a:solidFill>
                            <a:latin typeface="Cambria Math" panose="02040503050406030204" pitchFamily="18" charset="0"/>
                          </a:rPr>
                        </m:ctrlPr>
                      </m:sSubPr>
                      <m:e>
                        <m:r>
                          <a:rPr sz="4100" i="1">
                            <a:solidFill>
                              <a:srgbClr val="FEFFFE"/>
                            </a:solidFill>
                            <a:latin typeface="Cambria Math" panose="02040503050406030204" pitchFamily="18" charset="0"/>
                          </a:rPr>
                          <m:t>𝜎</m:t>
                        </m:r>
                      </m:e>
                      <m:sub>
                        <m:r>
                          <a:rPr sz="4100" i="1">
                            <a:solidFill>
                              <a:srgbClr val="FEFFFE"/>
                            </a:solidFill>
                            <a:latin typeface="Cambria Math" panose="02040503050406030204" pitchFamily="18" charset="0"/>
                          </a:rPr>
                          <m:t>0</m:t>
                        </m:r>
                      </m:sub>
                    </m:sSub>
                    <m:r>
                      <a:rPr sz="4100" i="1">
                        <a:solidFill>
                          <a:srgbClr val="FEFFFE"/>
                        </a:solidFill>
                        <a:latin typeface="Cambria Math" panose="02040503050406030204" pitchFamily="18" charset="0"/>
                      </a:rPr>
                      <m:t>−</m:t>
                    </m:r>
                    <m:sSup>
                      <m:sSupPr>
                        <m:ctrlPr>
                          <a:rPr sz="4100" i="1">
                            <a:solidFill>
                              <a:srgbClr val="FEFFFE"/>
                            </a:solidFill>
                            <a:latin typeface="Cambria Math" panose="02040503050406030204" pitchFamily="18" charset="0"/>
                          </a:rPr>
                        </m:ctrlPr>
                      </m:sSupPr>
                      <m:e>
                        <m:r>
                          <a:rPr sz="4100" i="1">
                            <a:solidFill>
                              <a:srgbClr val="FEFFFE"/>
                            </a:solidFill>
                            <a:latin typeface="Cambria Math" panose="02040503050406030204" pitchFamily="18" charset="0"/>
                          </a:rPr>
                          <m:t>10</m:t>
                        </m:r>
                      </m:e>
                      <m:sup>
                        <m:r>
                          <a:rPr sz="4100" i="1">
                            <a:solidFill>
                              <a:srgbClr val="FEFFFE"/>
                            </a:solidFill>
                            <a:latin typeface="Cambria Math" panose="02040503050406030204" pitchFamily="18" charset="0"/>
                          </a:rPr>
                          <m:t>5</m:t>
                        </m:r>
                      </m:sup>
                    </m:sSup>
                    <m:r>
                      <a:rPr sz="4100" i="1">
                        <a:solidFill>
                          <a:srgbClr val="FEFFFE"/>
                        </a:solidFill>
                        <a:latin typeface="Cambria Math" panose="02040503050406030204" pitchFamily="18" charset="0"/>
                      </a:rPr>
                      <m:t>∼</m:t>
                    </m:r>
                    <m:sSub>
                      <m:sSubPr>
                        <m:ctrlPr>
                          <a:rPr sz="4100" i="1">
                            <a:solidFill>
                              <a:srgbClr val="FEFFFE"/>
                            </a:solidFill>
                            <a:latin typeface="Cambria Math" panose="02040503050406030204" pitchFamily="18" charset="0"/>
                          </a:rPr>
                        </m:ctrlPr>
                      </m:sSubPr>
                      <m:e>
                        <m:r>
                          <a:rPr sz="4100" i="1">
                            <a:solidFill>
                              <a:srgbClr val="FEFFFE"/>
                            </a:solidFill>
                            <a:latin typeface="Cambria Math" panose="02040503050406030204" pitchFamily="18" charset="0"/>
                          </a:rPr>
                          <m:t>𝜎</m:t>
                        </m:r>
                      </m:e>
                      <m:sub>
                        <m:r>
                          <a:rPr sz="4100" i="1">
                            <a:solidFill>
                              <a:srgbClr val="FEFFFE"/>
                            </a:solidFill>
                            <a:latin typeface="Cambria Math" panose="02040503050406030204" pitchFamily="18" charset="0"/>
                          </a:rPr>
                          <m:t>0</m:t>
                        </m:r>
                      </m:sub>
                    </m:sSub>
                    <m:r>
                      <a:rPr sz="4100" i="1">
                        <a:solidFill>
                          <a:srgbClr val="FEFFFE"/>
                        </a:solidFill>
                        <a:latin typeface="Cambria Math" panose="02040503050406030204" pitchFamily="18" charset="0"/>
                      </a:rPr>
                      <m:t>+</m:t>
                    </m:r>
                    <m:sSup>
                      <m:sSupPr>
                        <m:ctrlPr>
                          <a:rPr sz="4100" i="1">
                            <a:solidFill>
                              <a:srgbClr val="FEFFFE"/>
                            </a:solidFill>
                            <a:latin typeface="Cambria Math" panose="02040503050406030204" pitchFamily="18" charset="0"/>
                          </a:rPr>
                        </m:ctrlPr>
                      </m:sSupPr>
                      <m:e>
                        <m:r>
                          <a:rPr sz="4100" i="1">
                            <a:solidFill>
                              <a:srgbClr val="FEFFFE"/>
                            </a:solidFill>
                            <a:latin typeface="Cambria Math" panose="02040503050406030204" pitchFamily="18" charset="0"/>
                          </a:rPr>
                          <m:t>10</m:t>
                        </m:r>
                      </m:e>
                      <m:sup>
                        <m:r>
                          <a:rPr sz="4100" i="1">
                            <a:solidFill>
                              <a:srgbClr val="FEFFFE"/>
                            </a:solidFill>
                            <a:latin typeface="Cambria Math" panose="02040503050406030204" pitchFamily="18" charset="0"/>
                          </a:rPr>
                          <m:t>5</m:t>
                        </m:r>
                      </m:sup>
                    </m:sSup>
                  </m:oMath>
                </a14:m>
                <a:endParaRPr dirty="0"/>
              </a:p>
            </p:txBody>
          </p:sp>
        </mc:Choice>
        <mc:Fallback xmlns="">
          <p:sp>
            <p:nvSpPr>
              <p:cNvPr id="244" name="幅值：相同或不同"/>
              <p:cNvSpPr txBox="1">
                <a:spLocks noRot="1" noChangeAspect="1" noMove="1" noResize="1" noEditPoints="1" noAdjustHandles="1" noChangeArrowheads="1" noChangeShapeType="1" noTextEdit="1"/>
              </p:cNvSpPr>
              <p:nvPr/>
            </p:nvSpPr>
            <p:spPr>
              <a:xfrm>
                <a:off x="1272686" y="5975326"/>
                <a:ext cx="8887176" cy="740652"/>
              </a:xfrm>
              <a:prstGeom prst="rect">
                <a:avLst/>
              </a:prstGeom>
              <a:blipFill>
                <a:blip r:embed="rId6"/>
                <a:stretch>
                  <a:fillRect l="-2282" t="-1695" b="-25424"/>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45" name="幅值：相同或不同"/>
              <p:cNvSpPr txBox="1"/>
              <p:nvPr/>
            </p:nvSpPr>
            <p:spPr>
              <a:xfrm>
                <a:off x="1272686" y="6894658"/>
                <a:ext cx="10198524" cy="74496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marL="300789" indent="-300789" algn="l">
                  <a:buSzPct val="100000"/>
                  <a:buChar char="•"/>
                  <a:defRPr sz="3400"/>
                </a:pPr>
                <a:r>
                  <a:t>仪器线轮廓：</a:t>
                </a:r>
                <a14:m>
                  <m:oMath xmlns:m="http://schemas.openxmlformats.org/officeDocument/2006/math">
                    <m:sSub>
                      <m:sSubPr>
                        <m:ctrlPr>
                          <a:rPr sz="4100" i="1">
                            <a:solidFill>
                              <a:srgbClr val="FEFFFE"/>
                            </a:solidFill>
                            <a:latin typeface="Cambria Math" panose="02040503050406030204" pitchFamily="18" charset="0"/>
                          </a:rPr>
                        </m:ctrlPr>
                      </m:sSubPr>
                      <m:e>
                        <m:r>
                          <a:rPr sz="4100" i="1">
                            <a:solidFill>
                              <a:srgbClr val="FEFFFE"/>
                            </a:solidFill>
                            <a:latin typeface="Cambria Math" panose="02040503050406030204" pitchFamily="18" charset="0"/>
                          </a:rPr>
                          <m:t>𝐵</m:t>
                        </m:r>
                      </m:e>
                      <m:sub>
                        <m:r>
                          <a:rPr sz="4100" i="1">
                            <a:solidFill>
                              <a:srgbClr val="FEFFFE"/>
                            </a:solidFill>
                            <a:latin typeface="Cambria Math" panose="02040503050406030204" pitchFamily="18" charset="0"/>
                          </a:rPr>
                          <m:t>𝐷𝑖𝑣</m:t>
                        </m:r>
                        <m:r>
                          <a:rPr sz="4100" i="1">
                            <a:solidFill>
                              <a:srgbClr val="FEFFFE"/>
                            </a:solidFill>
                            <a:latin typeface="Cambria Math" panose="02040503050406030204" pitchFamily="18" charset="0"/>
                          </a:rPr>
                          <m:t>−</m:t>
                        </m:r>
                        <m:r>
                          <a:rPr sz="4100" i="1">
                            <a:solidFill>
                              <a:srgbClr val="FEFFFE"/>
                            </a:solidFill>
                            <a:latin typeface="Cambria Math" panose="02040503050406030204" pitchFamily="18" charset="0"/>
                          </a:rPr>
                          <m:t>𝐼𝐿𝑆</m:t>
                        </m:r>
                      </m:sub>
                    </m:sSub>
                    <m:r>
                      <a:rPr sz="4100" i="1">
                        <a:solidFill>
                          <a:srgbClr val="FEFFFE"/>
                        </a:solidFill>
                        <a:latin typeface="Cambria Math" panose="02040503050406030204" pitchFamily="18" charset="0"/>
                      </a:rPr>
                      <m:t>(</m:t>
                    </m:r>
                    <m:r>
                      <a:rPr sz="4100" i="1">
                        <a:solidFill>
                          <a:srgbClr val="FEFFFE"/>
                        </a:solidFill>
                        <a:latin typeface="Cambria Math" panose="02040503050406030204" pitchFamily="18" charset="0"/>
                      </a:rPr>
                      <m:t>𝜎</m:t>
                    </m:r>
                    <m:r>
                      <a:rPr sz="4100" i="1">
                        <a:solidFill>
                          <a:srgbClr val="FEFFFE"/>
                        </a:solidFill>
                        <a:latin typeface="Cambria Math" panose="02040503050406030204" pitchFamily="18" charset="0"/>
                      </a:rPr>
                      <m:t>)=[</m:t>
                    </m:r>
                    <m:r>
                      <a:rPr sz="4100" i="1">
                        <a:solidFill>
                          <a:srgbClr val="FEFFFE"/>
                        </a:solidFill>
                        <a:latin typeface="Cambria Math" panose="02040503050406030204" pitchFamily="18" charset="0"/>
                      </a:rPr>
                      <m:t>𝜋</m:t>
                    </m:r>
                    <m:r>
                      <a:rPr sz="4100" i="1">
                        <a:solidFill>
                          <a:srgbClr val="FEFFFE"/>
                        </a:solidFill>
                        <a:latin typeface="Cambria Math" panose="02040503050406030204" pitchFamily="18" charset="0"/>
                      </a:rPr>
                      <m:t>/(</m:t>
                    </m:r>
                    <m:sSub>
                      <m:sSubPr>
                        <m:ctrlPr>
                          <a:rPr sz="4100" i="1">
                            <a:solidFill>
                              <a:srgbClr val="FEFFFE"/>
                            </a:solidFill>
                            <a:latin typeface="Cambria Math" panose="02040503050406030204" pitchFamily="18" charset="0"/>
                          </a:rPr>
                        </m:ctrlPr>
                      </m:sSubPr>
                      <m:e>
                        <m:r>
                          <a:rPr sz="4100" i="1">
                            <a:solidFill>
                              <a:srgbClr val="FEFFFE"/>
                            </a:solidFill>
                            <a:latin typeface="Cambria Math" panose="02040503050406030204" pitchFamily="18" charset="0"/>
                          </a:rPr>
                          <m:t>𝜎</m:t>
                        </m:r>
                      </m:e>
                      <m:sub>
                        <m:r>
                          <a:rPr sz="4100" i="1">
                            <a:solidFill>
                              <a:srgbClr val="FEFFFE"/>
                            </a:solidFill>
                            <a:latin typeface="Cambria Math" panose="02040503050406030204" pitchFamily="18" charset="0"/>
                          </a:rPr>
                          <m:t>0</m:t>
                        </m:r>
                      </m:sub>
                    </m:sSub>
                    <m:sSub>
                      <m:sSubPr>
                        <m:ctrlPr>
                          <a:rPr sz="4100" i="1">
                            <a:solidFill>
                              <a:srgbClr val="FEFFFE"/>
                            </a:solidFill>
                            <a:latin typeface="Cambria Math" panose="02040503050406030204" pitchFamily="18" charset="0"/>
                          </a:rPr>
                        </m:ctrlPr>
                      </m:sSubPr>
                      <m:e>
                        <m:r>
                          <a:rPr sz="4100" i="1">
                            <a:solidFill>
                              <a:srgbClr val="FEFFFE"/>
                            </a:solidFill>
                            <a:latin typeface="Cambria Math" panose="02040503050406030204" pitchFamily="18" charset="0"/>
                          </a:rPr>
                          <m:t>𝑊</m:t>
                        </m:r>
                      </m:e>
                      <m:sub>
                        <m:r>
                          <a:rPr sz="4100" i="1">
                            <a:solidFill>
                              <a:srgbClr val="FEFFFE"/>
                            </a:solidFill>
                            <a:latin typeface="Cambria Math" panose="02040503050406030204" pitchFamily="18" charset="0"/>
                          </a:rPr>
                          <m:t>𝑖</m:t>
                        </m:r>
                      </m:sub>
                    </m:sSub>
                    <m:r>
                      <a:rPr sz="4100" i="1">
                        <a:solidFill>
                          <a:srgbClr val="FEFFFE"/>
                        </a:solidFill>
                        <a:latin typeface="Cambria Math" panose="02040503050406030204" pitchFamily="18" charset="0"/>
                      </a:rPr>
                      <m:t>)]</m:t>
                    </m:r>
                    <m:r>
                      <a:rPr sz="4100" i="1">
                        <a:solidFill>
                          <a:srgbClr val="FEFFFE"/>
                        </a:solidFill>
                        <a:latin typeface="Cambria Math" panose="02040503050406030204" pitchFamily="18" charset="0"/>
                      </a:rPr>
                      <m:t>𝑟𝑒𝑐𝑡</m:t>
                    </m:r>
                    <m:r>
                      <a:rPr sz="4100" i="1">
                        <a:solidFill>
                          <a:srgbClr val="FEFFFE"/>
                        </a:solidFill>
                        <a:latin typeface="Cambria Math" panose="02040503050406030204" pitchFamily="18" charset="0"/>
                      </a:rPr>
                      <m:t>(</m:t>
                    </m:r>
                    <m:sSub>
                      <m:sSubPr>
                        <m:ctrlPr>
                          <a:rPr sz="4100" i="1">
                            <a:solidFill>
                              <a:srgbClr val="FEFFFE"/>
                            </a:solidFill>
                            <a:latin typeface="Cambria Math" panose="02040503050406030204" pitchFamily="18" charset="0"/>
                          </a:rPr>
                        </m:ctrlPr>
                      </m:sSubPr>
                      <m:e>
                        <m:r>
                          <a:rPr sz="4100" i="1">
                            <a:solidFill>
                              <a:srgbClr val="FEFFFE"/>
                            </a:solidFill>
                            <a:latin typeface="Cambria Math" panose="02040503050406030204" pitchFamily="18" charset="0"/>
                          </a:rPr>
                          <m:t>𝜎</m:t>
                        </m:r>
                      </m:e>
                      <m:sub>
                        <m:r>
                          <a:rPr sz="4100" i="1">
                            <a:solidFill>
                              <a:srgbClr val="FEFFFE"/>
                            </a:solidFill>
                            <a:latin typeface="Cambria Math" panose="02040503050406030204" pitchFamily="18" charset="0"/>
                          </a:rPr>
                          <m:t>1</m:t>
                        </m:r>
                      </m:sub>
                    </m:sSub>
                    <m:r>
                      <a:rPr sz="4100" i="1">
                        <a:solidFill>
                          <a:srgbClr val="FEFFFE"/>
                        </a:solidFill>
                        <a:latin typeface="Cambria Math" panose="02040503050406030204" pitchFamily="18" charset="0"/>
                      </a:rPr>
                      <m:t>,</m:t>
                    </m:r>
                    <m:sSub>
                      <m:sSubPr>
                        <m:ctrlPr>
                          <a:rPr sz="4100" i="1">
                            <a:solidFill>
                              <a:srgbClr val="FEFFFE"/>
                            </a:solidFill>
                            <a:latin typeface="Cambria Math" panose="02040503050406030204" pitchFamily="18" charset="0"/>
                          </a:rPr>
                        </m:ctrlPr>
                      </m:sSubPr>
                      <m:e>
                        <m:r>
                          <a:rPr sz="4100" i="1">
                            <a:solidFill>
                              <a:srgbClr val="FEFFFE"/>
                            </a:solidFill>
                            <a:latin typeface="Cambria Math" panose="02040503050406030204" pitchFamily="18" charset="0"/>
                          </a:rPr>
                          <m:t>𝜎</m:t>
                        </m:r>
                      </m:e>
                      <m:sub>
                        <m:r>
                          <a:rPr sz="4100" i="1">
                            <a:solidFill>
                              <a:srgbClr val="FEFFFE"/>
                            </a:solidFill>
                            <a:latin typeface="Cambria Math" panose="02040503050406030204" pitchFamily="18" charset="0"/>
                          </a:rPr>
                          <m:t>2</m:t>
                        </m:r>
                      </m:sub>
                    </m:sSub>
                    <m:r>
                      <a:rPr sz="4100" i="1">
                        <a:solidFill>
                          <a:srgbClr val="FEFFFE"/>
                        </a:solidFill>
                        <a:latin typeface="Cambria Math" panose="02040503050406030204" pitchFamily="18" charset="0"/>
                      </a:rPr>
                      <m:t>)</m:t>
                    </m:r>
                  </m:oMath>
                </a14:m>
                <a:endParaRPr/>
              </a:p>
            </p:txBody>
          </p:sp>
        </mc:Choice>
        <mc:Fallback xmlns="">
          <p:sp>
            <p:nvSpPr>
              <p:cNvPr id="245" name="幅值：相同或不同"/>
              <p:cNvSpPr txBox="1">
                <a:spLocks noRot="1" noChangeAspect="1" noMove="1" noResize="1" noEditPoints="1" noAdjustHandles="1" noChangeArrowheads="1" noChangeShapeType="1" noTextEdit="1"/>
              </p:cNvSpPr>
              <p:nvPr/>
            </p:nvSpPr>
            <p:spPr>
              <a:xfrm>
                <a:off x="1272686" y="6894658"/>
                <a:ext cx="10198524" cy="744965"/>
              </a:xfrm>
              <a:prstGeom prst="rect">
                <a:avLst/>
              </a:prstGeom>
              <a:blipFill>
                <a:blip r:embed="rId7"/>
                <a:stretch>
                  <a:fillRect l="-1990" t="-1667" r="-12811" b="-2333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CN">
                    <a:noFill/>
                  </a:rPr>
                  <a:t> </a:t>
                </a:r>
              </a:p>
            </p:txBody>
          </p:sp>
        </mc:Fallback>
      </mc:AlternateContent>
      <p:sp>
        <p:nvSpPr>
          <p:cNvPr id="246" name="Rectangle"/>
          <p:cNvSpPr/>
          <p:nvPr/>
        </p:nvSpPr>
        <p:spPr>
          <a:xfrm>
            <a:off x="1195059" y="5891060"/>
            <a:ext cx="11420561" cy="1958543"/>
          </a:xfrm>
          <a:prstGeom prst="rect">
            <a:avLst/>
          </a:prstGeom>
          <a:ln w="38100">
            <a:solidFill>
              <a:schemeClr val="accent4"/>
            </a:solidFill>
            <a:custDash>
              <a:ds d="200000" sp="200000"/>
            </a:custDash>
            <a:miter lim="400000"/>
          </a:ln>
        </p:spPr>
        <p:txBody>
          <a:bodyPr lIns="50800" tIns="50800" rIns="50800" bIns="50800" anchor="ctr"/>
          <a:lstStyle/>
          <a:p>
            <a:pPr defTabSz="584200">
              <a:defRPr sz="2200">
                <a:solidFill>
                  <a:srgbClr val="000000"/>
                </a:solidFill>
                <a:latin typeface="Helvetica Neue Medium"/>
                <a:ea typeface="Helvetica Neue Medium"/>
                <a:cs typeface="Helvetica Neue Medium"/>
                <a:sym typeface="Helvetica Neue Medium"/>
              </a:defRPr>
            </a:pPr>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实验结果"/>
          <p:cNvSpPr txBox="1"/>
          <p:nvPr/>
        </p:nvSpPr>
        <p:spPr>
          <a:xfrm>
            <a:off x="1692217" y="927099"/>
            <a:ext cx="15367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584200">
              <a:lnSpc>
                <a:spcPct val="120000"/>
              </a:lnSpc>
              <a:defRPr sz="2800" b="1"/>
            </a:lvl1pPr>
          </a:lstStyle>
          <a:p>
            <a:r>
              <a:t>参数设定</a:t>
            </a:r>
          </a:p>
        </p:txBody>
      </p:sp>
      <p:sp>
        <p:nvSpPr>
          <p:cNvPr id="255" name="Edit Document"/>
          <p:cNvSpPr/>
          <p:nvPr/>
        </p:nvSpPr>
        <p:spPr>
          <a:xfrm>
            <a:off x="876300" y="800099"/>
            <a:ext cx="794806" cy="863601"/>
          </a:xfrm>
          <a:custGeom>
            <a:avLst/>
            <a:gdLst/>
            <a:ahLst/>
            <a:cxnLst>
              <a:cxn ang="0">
                <a:pos x="wd2" y="hd2"/>
              </a:cxn>
              <a:cxn ang="5400000">
                <a:pos x="wd2" y="hd2"/>
              </a:cxn>
              <a:cxn ang="10800000">
                <a:pos x="wd2" y="hd2"/>
              </a:cxn>
              <a:cxn ang="16200000">
                <a:pos x="wd2" y="hd2"/>
              </a:cxn>
            </a:cxnLst>
            <a:rect l="0" t="0" r="r" b="b"/>
            <a:pathLst>
              <a:path w="21535" h="21600" extrusionOk="0">
                <a:moveTo>
                  <a:pt x="178" y="0"/>
                </a:moveTo>
                <a:cubicBezTo>
                  <a:pt x="80" y="0"/>
                  <a:pt x="0" y="72"/>
                  <a:pt x="0" y="162"/>
                </a:cubicBezTo>
                <a:lnTo>
                  <a:pt x="0" y="21438"/>
                </a:lnTo>
                <a:cubicBezTo>
                  <a:pt x="0" y="21528"/>
                  <a:pt x="80" y="21600"/>
                  <a:pt x="178" y="21600"/>
                </a:cubicBezTo>
                <a:lnTo>
                  <a:pt x="17891" y="21600"/>
                </a:lnTo>
                <a:cubicBezTo>
                  <a:pt x="17989" y="21600"/>
                  <a:pt x="18069" y="21528"/>
                  <a:pt x="18069" y="21438"/>
                </a:cubicBezTo>
                <a:lnTo>
                  <a:pt x="18069" y="10414"/>
                </a:lnTo>
                <a:lnTo>
                  <a:pt x="13054" y="15043"/>
                </a:lnTo>
                <a:cubicBezTo>
                  <a:pt x="12867" y="15216"/>
                  <a:pt x="12647" y="15358"/>
                  <a:pt x="12407" y="15463"/>
                </a:cubicBezTo>
                <a:lnTo>
                  <a:pt x="8385" y="17111"/>
                </a:lnTo>
                <a:cubicBezTo>
                  <a:pt x="8235" y="17177"/>
                  <a:pt x="8078" y="17032"/>
                  <a:pt x="8149" y="16892"/>
                </a:cubicBezTo>
                <a:lnTo>
                  <a:pt x="9963" y="13105"/>
                </a:lnTo>
                <a:cubicBezTo>
                  <a:pt x="10077" y="12882"/>
                  <a:pt x="10231" y="12679"/>
                  <a:pt x="10420" y="12504"/>
                </a:cubicBezTo>
                <a:lnTo>
                  <a:pt x="17644" y="5837"/>
                </a:lnTo>
                <a:lnTo>
                  <a:pt x="11926" y="5837"/>
                </a:lnTo>
                <a:cubicBezTo>
                  <a:pt x="11828" y="5837"/>
                  <a:pt x="11748" y="5765"/>
                  <a:pt x="11748" y="5674"/>
                </a:cubicBezTo>
                <a:lnTo>
                  <a:pt x="11748" y="58"/>
                </a:lnTo>
                <a:cubicBezTo>
                  <a:pt x="11748" y="26"/>
                  <a:pt x="11720" y="0"/>
                  <a:pt x="11685" y="0"/>
                </a:cubicBezTo>
                <a:lnTo>
                  <a:pt x="178" y="0"/>
                </a:lnTo>
                <a:close/>
                <a:moveTo>
                  <a:pt x="12563" y="86"/>
                </a:moveTo>
                <a:cubicBezTo>
                  <a:pt x="12541" y="94"/>
                  <a:pt x="12525" y="114"/>
                  <a:pt x="12525" y="140"/>
                </a:cubicBezTo>
                <a:lnTo>
                  <a:pt x="12525" y="4958"/>
                </a:lnTo>
                <a:cubicBezTo>
                  <a:pt x="12525" y="5048"/>
                  <a:pt x="12605" y="5120"/>
                  <a:pt x="12703" y="5120"/>
                </a:cubicBezTo>
                <a:lnTo>
                  <a:pt x="17917" y="5120"/>
                </a:lnTo>
                <a:cubicBezTo>
                  <a:pt x="17974" y="5120"/>
                  <a:pt x="18001" y="5058"/>
                  <a:pt x="17962" y="5021"/>
                </a:cubicBezTo>
                <a:lnTo>
                  <a:pt x="12632" y="99"/>
                </a:lnTo>
                <a:cubicBezTo>
                  <a:pt x="12612" y="81"/>
                  <a:pt x="12585" y="78"/>
                  <a:pt x="12563" y="86"/>
                </a:cubicBezTo>
                <a:close/>
                <a:moveTo>
                  <a:pt x="20172" y="4728"/>
                </a:moveTo>
                <a:cubicBezTo>
                  <a:pt x="20023" y="4734"/>
                  <a:pt x="19872" y="4794"/>
                  <a:pt x="19753" y="4903"/>
                </a:cubicBezTo>
                <a:lnTo>
                  <a:pt x="18916" y="5676"/>
                </a:lnTo>
                <a:cubicBezTo>
                  <a:pt x="18892" y="5699"/>
                  <a:pt x="18892" y="5736"/>
                  <a:pt x="18916" y="5758"/>
                </a:cubicBezTo>
                <a:lnTo>
                  <a:pt x="20419" y="7147"/>
                </a:lnTo>
                <a:cubicBezTo>
                  <a:pt x="20443" y="7170"/>
                  <a:pt x="20483" y="7170"/>
                  <a:pt x="20508" y="7147"/>
                </a:cubicBezTo>
                <a:lnTo>
                  <a:pt x="21345" y="6372"/>
                </a:lnTo>
                <a:cubicBezTo>
                  <a:pt x="21583" y="6154"/>
                  <a:pt x="21600" y="5815"/>
                  <a:pt x="21383" y="5615"/>
                </a:cubicBezTo>
                <a:lnTo>
                  <a:pt x="20576" y="4868"/>
                </a:lnTo>
                <a:cubicBezTo>
                  <a:pt x="20468" y="4768"/>
                  <a:pt x="20321" y="4722"/>
                  <a:pt x="20172" y="4728"/>
                </a:cubicBezTo>
                <a:close/>
                <a:moveTo>
                  <a:pt x="18322" y="6249"/>
                </a:moveTo>
                <a:cubicBezTo>
                  <a:pt x="18306" y="6249"/>
                  <a:pt x="18290" y="6255"/>
                  <a:pt x="18277" y="6266"/>
                </a:cubicBezTo>
                <a:lnTo>
                  <a:pt x="11222" y="12779"/>
                </a:lnTo>
                <a:cubicBezTo>
                  <a:pt x="11198" y="12801"/>
                  <a:pt x="11198" y="12838"/>
                  <a:pt x="11222" y="12861"/>
                </a:cubicBezTo>
                <a:lnTo>
                  <a:pt x="12727" y="14249"/>
                </a:lnTo>
                <a:cubicBezTo>
                  <a:pt x="12751" y="14272"/>
                  <a:pt x="12789" y="14272"/>
                  <a:pt x="12814" y="14249"/>
                </a:cubicBezTo>
                <a:lnTo>
                  <a:pt x="19869" y="7737"/>
                </a:lnTo>
                <a:cubicBezTo>
                  <a:pt x="19893" y="7714"/>
                  <a:pt x="19893" y="7677"/>
                  <a:pt x="19869" y="7655"/>
                </a:cubicBezTo>
                <a:lnTo>
                  <a:pt x="18366" y="6266"/>
                </a:lnTo>
                <a:cubicBezTo>
                  <a:pt x="18354" y="6255"/>
                  <a:pt x="18338" y="6249"/>
                  <a:pt x="18322" y="6249"/>
                </a:cubicBezTo>
                <a:close/>
                <a:moveTo>
                  <a:pt x="10691" y="13419"/>
                </a:moveTo>
                <a:cubicBezTo>
                  <a:pt x="10671" y="13422"/>
                  <a:pt x="10653" y="13432"/>
                  <a:pt x="10644" y="13451"/>
                </a:cubicBezTo>
                <a:lnTo>
                  <a:pt x="9401" y="15879"/>
                </a:lnTo>
                <a:cubicBezTo>
                  <a:pt x="9375" y="15929"/>
                  <a:pt x="9430" y="15979"/>
                  <a:pt x="9483" y="15955"/>
                </a:cubicBezTo>
                <a:lnTo>
                  <a:pt x="12114" y="14808"/>
                </a:lnTo>
                <a:cubicBezTo>
                  <a:pt x="12154" y="14790"/>
                  <a:pt x="12161" y="14741"/>
                  <a:pt x="12130" y="14712"/>
                </a:cubicBezTo>
                <a:lnTo>
                  <a:pt x="10745" y="13434"/>
                </a:lnTo>
                <a:cubicBezTo>
                  <a:pt x="10730" y="13420"/>
                  <a:pt x="10710" y="13416"/>
                  <a:pt x="10691" y="13419"/>
                </a:cubicBezTo>
                <a:close/>
              </a:path>
            </a:pathLst>
          </a:custGeom>
          <a:solidFill>
            <a:srgbClr val="FFFFFF"/>
          </a:solidFill>
          <a:ln w="12700">
            <a:miter lim="400000"/>
          </a:ln>
        </p:spPr>
        <p:txBody>
          <a:bodyPr lIns="50800" tIns="50800" rIns="50800" bIns="50800" anchor="ctr"/>
          <a:lstStyle/>
          <a:p>
            <a:pPr defTabSz="584200">
              <a:defRPr sz="2200">
                <a:solidFill>
                  <a:srgbClr val="000000"/>
                </a:solidFill>
                <a:latin typeface="Helvetica Neue Medium"/>
                <a:ea typeface="Helvetica Neue Medium"/>
                <a:cs typeface="Helvetica Neue Medium"/>
                <a:sym typeface="Helvetica Neue Medium"/>
              </a:defRPr>
            </a:pPr>
            <a:endParaRPr/>
          </a:p>
        </p:txBody>
      </p:sp>
      <mc:AlternateContent xmlns:mc="http://schemas.openxmlformats.org/markup-compatibility/2006" xmlns:a14="http://schemas.microsoft.com/office/drawing/2010/main">
        <mc:Choice Requires="a14">
          <p:sp>
            <p:nvSpPr>
              <p:cNvPr id="256" name="幅值：相同或不同"/>
              <p:cNvSpPr txBox="1"/>
              <p:nvPr/>
            </p:nvSpPr>
            <p:spPr>
              <a:xfrm>
                <a:off x="1272686" y="3445952"/>
                <a:ext cx="5429697" cy="74496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marL="300789" indent="-300789" algn="l">
                  <a:buSzPct val="100000"/>
                  <a:buChar char="•"/>
                  <a:defRPr sz="3400">
                    <a:solidFill>
                      <a:srgbClr val="A9A9A9"/>
                    </a:solidFill>
                  </a:defRPr>
                </a:pPr>
                <a:r>
                  <a:t>入射发散角</a:t>
                </a:r>
                <a14:m>
                  <m:oMath xmlns:m="http://schemas.openxmlformats.org/officeDocument/2006/math">
                    <m:sSub>
                      <m:sSubPr>
                        <m:ctrlPr>
                          <a:rPr sz="4350" i="1">
                            <a:solidFill>
                              <a:srgbClr val="A9A9A9"/>
                            </a:solidFill>
                            <a:latin typeface="Cambria Math" panose="02040503050406030204" pitchFamily="18" charset="0"/>
                          </a:rPr>
                        </m:ctrlPr>
                      </m:sSubPr>
                      <m:e>
                        <m:r>
                          <a:rPr sz="4350" i="1">
                            <a:solidFill>
                              <a:srgbClr val="A9A9A9"/>
                            </a:solidFill>
                            <a:latin typeface="Cambria Math" panose="02040503050406030204" pitchFamily="18" charset="0"/>
                          </a:rPr>
                          <m:t>𝜃</m:t>
                        </m:r>
                      </m:e>
                      <m:sub>
                        <m:r>
                          <a:rPr sz="4350" i="1">
                            <a:solidFill>
                              <a:srgbClr val="A9A9A9"/>
                            </a:solidFill>
                            <a:latin typeface="Cambria Math" panose="02040503050406030204" pitchFamily="18" charset="0"/>
                          </a:rPr>
                          <m:t>𝑖</m:t>
                        </m:r>
                      </m:sub>
                    </m:sSub>
                  </m:oMath>
                </a14:m>
                <a:r>
                  <a:t>：</a:t>
                </a:r>
                <a14:m>
                  <m:oMath xmlns:m="http://schemas.openxmlformats.org/officeDocument/2006/math">
                    <m:r>
                      <a:rPr sz="4050" i="1">
                        <a:solidFill>
                          <a:srgbClr val="A9A9A9"/>
                        </a:solidFill>
                        <a:latin typeface="Cambria Math" panose="02040503050406030204" pitchFamily="18" charset="0"/>
                      </a:rPr>
                      <m:t>0.1</m:t>
                    </m:r>
                    <m:r>
                      <a:rPr sz="4050" i="1">
                        <a:solidFill>
                          <a:srgbClr val="A9A9A9"/>
                        </a:solidFill>
                        <a:latin typeface="Cambria Math" panose="02040503050406030204" pitchFamily="18" charset="0"/>
                      </a:rPr>
                      <m:t>𝜋</m:t>
                    </m:r>
                  </m:oMath>
                </a14:m>
                <a:r>
                  <a:t>~</a:t>
                </a:r>
                <a14:m>
                  <m:oMath xmlns:m="http://schemas.openxmlformats.org/officeDocument/2006/math">
                    <m:r>
                      <a:rPr sz="4050" i="1">
                        <a:solidFill>
                          <a:srgbClr val="A9A9A9"/>
                        </a:solidFill>
                        <a:latin typeface="Cambria Math" panose="02040503050406030204" pitchFamily="18" charset="0"/>
                      </a:rPr>
                      <m:t>0.4</m:t>
                    </m:r>
                    <m:r>
                      <a:rPr sz="4050" i="1">
                        <a:solidFill>
                          <a:srgbClr val="A9A9A9"/>
                        </a:solidFill>
                        <a:latin typeface="Cambria Math" panose="02040503050406030204" pitchFamily="18" charset="0"/>
                      </a:rPr>
                      <m:t>𝜋</m:t>
                    </m:r>
                  </m:oMath>
                </a14:m>
                <a:endParaRPr/>
              </a:p>
            </p:txBody>
          </p:sp>
        </mc:Choice>
        <mc:Fallback xmlns="">
          <p:sp>
            <p:nvSpPr>
              <p:cNvPr id="256" name="幅值：相同或不同"/>
              <p:cNvSpPr txBox="1">
                <a:spLocks noRot="1" noChangeAspect="1" noMove="1" noResize="1" noEditPoints="1" noAdjustHandles="1" noChangeArrowheads="1" noChangeShapeType="1" noTextEdit="1"/>
              </p:cNvSpPr>
              <p:nvPr/>
            </p:nvSpPr>
            <p:spPr>
              <a:xfrm>
                <a:off x="1272686" y="3445952"/>
                <a:ext cx="5429697" cy="744965"/>
              </a:xfrm>
              <a:prstGeom prst="rect">
                <a:avLst/>
              </a:prstGeom>
              <a:blipFill>
                <a:blip r:embed="rId2"/>
                <a:stretch>
                  <a:fillRect l="-3738" t="-1695" r="-7009" b="-23729"/>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57" name="幅值：相同或不同"/>
              <p:cNvSpPr txBox="1"/>
              <p:nvPr/>
            </p:nvSpPr>
            <p:spPr>
              <a:xfrm>
                <a:off x="1272686" y="2583776"/>
                <a:ext cx="5770446" cy="74496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marL="300789" indent="-300789" algn="l">
                  <a:buSzPct val="100000"/>
                  <a:buChar char="•"/>
                  <a:defRPr sz="3400">
                    <a:solidFill>
                      <a:srgbClr val="A9A9A9"/>
                    </a:solidFill>
                  </a:defRPr>
                </a:pPr>
                <a:r>
                  <a:t>扫描长度</a:t>
                </a:r>
                <a14:m>
                  <m:oMath xmlns:m="http://schemas.openxmlformats.org/officeDocument/2006/math">
                    <m:sSub>
                      <m:sSubPr>
                        <m:ctrlPr>
                          <a:rPr sz="4100" i="1">
                            <a:solidFill>
                              <a:srgbClr val="A9A9A9"/>
                            </a:solidFill>
                            <a:latin typeface="Cambria Math" panose="02040503050406030204" pitchFamily="18" charset="0"/>
                          </a:rPr>
                        </m:ctrlPr>
                      </m:sSubPr>
                      <m:e>
                        <m:r>
                          <a:rPr sz="4100" i="1">
                            <a:solidFill>
                              <a:srgbClr val="A9A9A9"/>
                            </a:solidFill>
                            <a:latin typeface="Cambria Math" panose="02040503050406030204" pitchFamily="18" charset="0"/>
                          </a:rPr>
                          <m:t>𝐿</m:t>
                        </m:r>
                      </m:e>
                      <m:sub>
                        <m:r>
                          <a:rPr sz="4100" i="1">
                            <a:solidFill>
                              <a:srgbClr val="A9A9A9"/>
                            </a:solidFill>
                            <a:latin typeface="Cambria Math" panose="02040503050406030204" pitchFamily="18" charset="0"/>
                          </a:rPr>
                          <m:t>𝑖</m:t>
                        </m:r>
                      </m:sub>
                    </m:sSub>
                  </m:oMath>
                </a14:m>
                <a:r>
                  <a:t>：</a:t>
                </a:r>
                <a14:m>
                  <m:oMath xmlns:m="http://schemas.openxmlformats.org/officeDocument/2006/math">
                    <m:r>
                      <a:rPr sz="4150" i="1">
                        <a:solidFill>
                          <a:srgbClr val="A9A9A9"/>
                        </a:solidFill>
                        <a:latin typeface="Cambria Math" panose="02040503050406030204" pitchFamily="18" charset="0"/>
                      </a:rPr>
                      <m:t>0.01</m:t>
                    </m:r>
                    <m:r>
                      <a:rPr sz="4150" i="1">
                        <a:solidFill>
                          <a:srgbClr val="A9A9A9"/>
                        </a:solidFill>
                        <a:latin typeface="Cambria Math" panose="02040503050406030204" pitchFamily="18" charset="0"/>
                      </a:rPr>
                      <m:t>𝑐𝑚</m:t>
                    </m:r>
                  </m:oMath>
                </a14:m>
                <a:r>
                  <a:t>～</a:t>
                </a:r>
                <a14:m>
                  <m:oMath xmlns:m="http://schemas.openxmlformats.org/officeDocument/2006/math">
                    <m:r>
                      <a:rPr sz="4200" i="1">
                        <a:solidFill>
                          <a:srgbClr val="A9A9A9"/>
                        </a:solidFill>
                        <a:latin typeface="Cambria Math" panose="02040503050406030204" pitchFamily="18" charset="0"/>
                      </a:rPr>
                      <m:t>2</m:t>
                    </m:r>
                    <m:r>
                      <a:rPr sz="4200" i="1">
                        <a:solidFill>
                          <a:srgbClr val="A9A9A9"/>
                        </a:solidFill>
                        <a:latin typeface="Cambria Math" panose="02040503050406030204" pitchFamily="18" charset="0"/>
                      </a:rPr>
                      <m:t>𝑐𝑚</m:t>
                    </m:r>
                  </m:oMath>
                </a14:m>
                <a:endParaRPr/>
              </a:p>
            </p:txBody>
          </p:sp>
        </mc:Choice>
        <mc:Fallback xmlns="">
          <p:sp>
            <p:nvSpPr>
              <p:cNvPr id="257" name="幅值：相同或不同"/>
              <p:cNvSpPr txBox="1">
                <a:spLocks noRot="1" noChangeAspect="1" noMove="1" noResize="1" noEditPoints="1" noAdjustHandles="1" noChangeArrowheads="1" noChangeShapeType="1" noTextEdit="1"/>
              </p:cNvSpPr>
              <p:nvPr/>
            </p:nvSpPr>
            <p:spPr>
              <a:xfrm>
                <a:off x="1272686" y="2583776"/>
                <a:ext cx="5770446" cy="744965"/>
              </a:xfrm>
              <a:prstGeom prst="rect">
                <a:avLst/>
              </a:prstGeom>
              <a:blipFill>
                <a:blip r:embed="rId3"/>
                <a:stretch>
                  <a:fillRect l="-3516" r="-7912" b="-21667"/>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58" name="幅值：相同或不同"/>
              <p:cNvSpPr txBox="1"/>
              <p:nvPr/>
            </p:nvSpPr>
            <p:spPr>
              <a:xfrm>
                <a:off x="1267882" y="5170305"/>
                <a:ext cx="6766008" cy="74496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marL="300789" indent="-300789" algn="l">
                  <a:buSzPct val="100000"/>
                  <a:buChar char="•"/>
                  <a:defRPr sz="3400"/>
                </a:pPr>
                <a:r>
                  <a:rPr dirty="0" err="1"/>
                  <a:t>扫描长度的影响</a:t>
                </a:r>
                <a:r>
                  <a:rPr dirty="0"/>
                  <a:t>：</a:t>
                </a:r>
                <a14:m>
                  <m:oMath xmlns:m="http://schemas.openxmlformats.org/officeDocument/2006/math">
                    <m:r>
                      <a:rPr sz="4150" i="1">
                        <a:solidFill>
                          <a:srgbClr val="FEFFFE"/>
                        </a:solidFill>
                        <a:latin typeface="Cambria Math" panose="02040503050406030204" pitchFamily="18" charset="0"/>
                      </a:rPr>
                      <m:t>2</m:t>
                    </m:r>
                    <m:sSub>
                      <m:sSubPr>
                        <m:ctrlPr>
                          <a:rPr sz="4150" i="1">
                            <a:solidFill>
                              <a:srgbClr val="FEFFFE"/>
                            </a:solidFill>
                            <a:latin typeface="Cambria Math" panose="02040503050406030204" pitchFamily="18" charset="0"/>
                          </a:rPr>
                        </m:ctrlPr>
                      </m:sSubPr>
                      <m:e>
                        <m:r>
                          <a:rPr sz="4150" i="1">
                            <a:solidFill>
                              <a:srgbClr val="FEFFFE"/>
                            </a:solidFill>
                            <a:latin typeface="Cambria Math" panose="02040503050406030204" pitchFamily="18" charset="0"/>
                          </a:rPr>
                          <m:t>𝐿</m:t>
                        </m:r>
                      </m:e>
                      <m:sub>
                        <m:r>
                          <a:rPr sz="4150" i="1">
                            <a:solidFill>
                              <a:srgbClr val="FEFFFE"/>
                            </a:solidFill>
                            <a:latin typeface="Cambria Math" panose="02040503050406030204" pitchFamily="18" charset="0"/>
                          </a:rPr>
                          <m:t>𝑖</m:t>
                        </m:r>
                      </m:sub>
                    </m:sSub>
                    <m:r>
                      <a:rPr sz="4150" i="1">
                        <a:solidFill>
                          <a:srgbClr val="FEFFFE"/>
                        </a:solidFill>
                        <a:latin typeface="Cambria Math" panose="02040503050406030204" pitchFamily="18" charset="0"/>
                      </a:rPr>
                      <m:t>𝑠𝑖𝑛𝑐</m:t>
                    </m:r>
                    <m:r>
                      <a:rPr sz="4150" i="1">
                        <a:solidFill>
                          <a:srgbClr val="FEFFFE"/>
                        </a:solidFill>
                        <a:latin typeface="Cambria Math" panose="02040503050406030204" pitchFamily="18" charset="0"/>
                      </a:rPr>
                      <m:t>[2</m:t>
                    </m:r>
                    <m:r>
                      <a:rPr sz="4150" i="1">
                        <a:solidFill>
                          <a:srgbClr val="FEFFFE"/>
                        </a:solidFill>
                        <a:latin typeface="Cambria Math" panose="02040503050406030204" pitchFamily="18" charset="0"/>
                      </a:rPr>
                      <m:t>𝜋𝜎</m:t>
                    </m:r>
                    <m:r>
                      <a:rPr sz="4150" i="1">
                        <a:solidFill>
                          <a:srgbClr val="FEFFFE"/>
                        </a:solidFill>
                        <a:latin typeface="Cambria Math" panose="02040503050406030204" pitchFamily="18" charset="0"/>
                      </a:rPr>
                      <m:t>𝐿</m:t>
                    </m:r>
                    <m:r>
                      <a:rPr sz="4150" i="1">
                        <a:solidFill>
                          <a:srgbClr val="FEFFFE"/>
                        </a:solidFill>
                        <a:latin typeface="Cambria Math" panose="02040503050406030204" pitchFamily="18" charset="0"/>
                      </a:rPr>
                      <m:t>]</m:t>
                    </m:r>
                  </m:oMath>
                </a14:m>
                <a:endParaRPr dirty="0"/>
              </a:p>
            </p:txBody>
          </p:sp>
        </mc:Choice>
        <mc:Fallback xmlns="">
          <p:sp>
            <p:nvSpPr>
              <p:cNvPr id="258" name="幅值：相同或不同"/>
              <p:cNvSpPr txBox="1">
                <a:spLocks noRot="1" noChangeAspect="1" noMove="1" noResize="1" noEditPoints="1" noAdjustHandles="1" noChangeArrowheads="1" noChangeShapeType="1" noTextEdit="1"/>
              </p:cNvSpPr>
              <p:nvPr/>
            </p:nvSpPr>
            <p:spPr>
              <a:xfrm>
                <a:off x="1267882" y="5170305"/>
                <a:ext cx="6766008" cy="744965"/>
              </a:xfrm>
              <a:prstGeom prst="rect">
                <a:avLst/>
              </a:prstGeom>
              <a:blipFill>
                <a:blip r:embed="rId4"/>
                <a:stretch>
                  <a:fillRect l="-2996" r="-8427" b="-25424"/>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8" name="幅值：相同或不同">
                <a:extLst>
                  <a:ext uri="{FF2B5EF4-FFF2-40B4-BE49-F238E27FC236}">
                    <a16:creationId xmlns:a16="http://schemas.microsoft.com/office/drawing/2014/main" id="{964577A9-1011-294B-903C-8B4A4DD4BA54}"/>
                  </a:ext>
                </a:extLst>
              </p:cNvPr>
              <p:cNvSpPr txBox="1"/>
              <p:nvPr/>
            </p:nvSpPr>
            <p:spPr>
              <a:xfrm>
                <a:off x="1267882" y="4349142"/>
                <a:ext cx="6625340" cy="662938"/>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marL="300789" indent="-300789" algn="l">
                  <a:buSzPct val="100000"/>
                  <a:buChar char="•"/>
                  <a:defRPr sz="3400"/>
                </a:pPr>
                <a:r>
                  <a:rPr lang="zh-CN" altLang="en-US" dirty="0">
                    <a:solidFill>
                      <a:schemeClr val="tx2"/>
                    </a:solidFill>
                  </a:rPr>
                  <a:t>波数范围</a:t>
                </a:r>
                <a:r>
                  <a:rPr lang="ar-AE" dirty="0">
                    <a:solidFill>
                      <a:schemeClr val="tx2"/>
                    </a:solidFill>
                  </a:rPr>
                  <a:t>：</a:t>
                </a:r>
                <a14:m>
                  <m:oMath xmlns:m="http://schemas.openxmlformats.org/officeDocument/2006/math">
                    <m:sSub>
                      <m:sSubPr>
                        <m:ctrlPr>
                          <a:rPr lang="ar-AE" sz="3600" i="1">
                            <a:solidFill>
                              <a:schemeClr val="tx2"/>
                            </a:solidFill>
                            <a:latin typeface="Cambria Math" panose="02040503050406030204" pitchFamily="18" charset="0"/>
                          </a:rPr>
                        </m:ctrlPr>
                      </m:sSubPr>
                      <m:e>
                        <m:r>
                          <a:rPr lang="ar-AE" sz="3600" i="1">
                            <a:solidFill>
                              <a:schemeClr val="tx2"/>
                            </a:solidFill>
                            <a:latin typeface="Cambria Math" panose="02040503050406030204" pitchFamily="18" charset="0"/>
                          </a:rPr>
                          <m:t>𝜎</m:t>
                        </m:r>
                      </m:e>
                      <m:sub>
                        <m:r>
                          <a:rPr lang="ar-AE" sz="3600" i="1">
                            <a:solidFill>
                              <a:schemeClr val="tx2"/>
                            </a:solidFill>
                            <a:latin typeface="Cambria Math" panose="02040503050406030204" pitchFamily="18" charset="0"/>
                          </a:rPr>
                          <m:t>0</m:t>
                        </m:r>
                      </m:sub>
                    </m:sSub>
                    <m:r>
                      <a:rPr lang="ar-AE" sz="3600" i="1">
                        <a:solidFill>
                          <a:schemeClr val="tx2"/>
                        </a:solidFill>
                        <a:latin typeface="Cambria Math" panose="02040503050406030204" pitchFamily="18" charset="0"/>
                      </a:rPr>
                      <m:t>−</m:t>
                    </m:r>
                    <m:sSup>
                      <m:sSupPr>
                        <m:ctrlPr>
                          <a:rPr lang="ar-AE" sz="3600" i="1">
                            <a:solidFill>
                              <a:schemeClr val="tx2"/>
                            </a:solidFill>
                            <a:latin typeface="Cambria Math" panose="02040503050406030204" pitchFamily="18" charset="0"/>
                          </a:rPr>
                        </m:ctrlPr>
                      </m:sSupPr>
                      <m:e>
                        <m:r>
                          <a:rPr lang="ar-AE" sz="3600" i="1">
                            <a:solidFill>
                              <a:schemeClr val="tx2"/>
                            </a:solidFill>
                            <a:latin typeface="Cambria Math" panose="02040503050406030204" pitchFamily="18" charset="0"/>
                          </a:rPr>
                          <m:t>10</m:t>
                        </m:r>
                      </m:e>
                      <m:sup>
                        <m:r>
                          <a:rPr lang="ar-AE" sz="3600" i="1">
                            <a:solidFill>
                              <a:schemeClr val="tx2"/>
                            </a:solidFill>
                            <a:latin typeface="Cambria Math" panose="02040503050406030204" pitchFamily="18" charset="0"/>
                          </a:rPr>
                          <m:t>5</m:t>
                        </m:r>
                      </m:sup>
                    </m:sSup>
                    <m:r>
                      <a:rPr lang="ar-AE" sz="3600" i="1">
                        <a:solidFill>
                          <a:schemeClr val="tx2"/>
                        </a:solidFill>
                        <a:latin typeface="Cambria Math" panose="02040503050406030204" pitchFamily="18" charset="0"/>
                      </a:rPr>
                      <m:t>∼</m:t>
                    </m:r>
                    <m:sSub>
                      <m:sSubPr>
                        <m:ctrlPr>
                          <a:rPr lang="ar-AE" sz="3600" i="1">
                            <a:solidFill>
                              <a:schemeClr val="tx2"/>
                            </a:solidFill>
                            <a:latin typeface="Cambria Math" panose="02040503050406030204" pitchFamily="18" charset="0"/>
                          </a:rPr>
                        </m:ctrlPr>
                      </m:sSubPr>
                      <m:e>
                        <m:r>
                          <a:rPr lang="ar-AE" sz="3600" i="1">
                            <a:solidFill>
                              <a:schemeClr val="tx2"/>
                            </a:solidFill>
                            <a:latin typeface="Cambria Math" panose="02040503050406030204" pitchFamily="18" charset="0"/>
                          </a:rPr>
                          <m:t>𝜎</m:t>
                        </m:r>
                      </m:e>
                      <m:sub>
                        <m:r>
                          <a:rPr lang="ar-AE" sz="3600" i="1">
                            <a:solidFill>
                              <a:schemeClr val="tx2"/>
                            </a:solidFill>
                            <a:latin typeface="Cambria Math" panose="02040503050406030204" pitchFamily="18" charset="0"/>
                          </a:rPr>
                          <m:t>0</m:t>
                        </m:r>
                      </m:sub>
                    </m:sSub>
                    <m:r>
                      <a:rPr lang="ar-AE" sz="3600" i="1">
                        <a:solidFill>
                          <a:schemeClr val="tx2"/>
                        </a:solidFill>
                        <a:latin typeface="Cambria Math" panose="02040503050406030204" pitchFamily="18" charset="0"/>
                      </a:rPr>
                      <m:t>+</m:t>
                    </m:r>
                    <m:sSup>
                      <m:sSupPr>
                        <m:ctrlPr>
                          <a:rPr lang="ar-AE" sz="3600" i="1">
                            <a:solidFill>
                              <a:schemeClr val="tx2"/>
                            </a:solidFill>
                            <a:latin typeface="Cambria Math" panose="02040503050406030204" pitchFamily="18" charset="0"/>
                          </a:rPr>
                        </m:ctrlPr>
                      </m:sSupPr>
                      <m:e>
                        <m:r>
                          <a:rPr lang="ar-AE" sz="3600" i="1">
                            <a:solidFill>
                              <a:schemeClr val="tx2"/>
                            </a:solidFill>
                            <a:latin typeface="Cambria Math" panose="02040503050406030204" pitchFamily="18" charset="0"/>
                          </a:rPr>
                          <m:t>10</m:t>
                        </m:r>
                      </m:e>
                      <m:sup>
                        <m:r>
                          <a:rPr lang="ar-AE" sz="3600" i="1">
                            <a:solidFill>
                              <a:schemeClr val="tx2"/>
                            </a:solidFill>
                            <a:latin typeface="Cambria Math" panose="02040503050406030204" pitchFamily="18" charset="0"/>
                          </a:rPr>
                          <m:t>5</m:t>
                        </m:r>
                      </m:sup>
                    </m:sSup>
                  </m:oMath>
                </a14:m>
                <a:endParaRPr lang="ar-AE" dirty="0">
                  <a:solidFill>
                    <a:schemeClr val="tx2"/>
                  </a:solidFill>
                </a:endParaRPr>
              </a:p>
            </p:txBody>
          </p:sp>
        </mc:Choice>
        <mc:Fallback>
          <p:sp>
            <p:nvSpPr>
              <p:cNvPr id="8" name="幅值：相同或不同">
                <a:extLst>
                  <a:ext uri="{FF2B5EF4-FFF2-40B4-BE49-F238E27FC236}">
                    <a16:creationId xmlns:a16="http://schemas.microsoft.com/office/drawing/2014/main" id="{964577A9-1011-294B-903C-8B4A4DD4BA54}"/>
                  </a:ext>
                </a:extLst>
              </p:cNvPr>
              <p:cNvSpPr txBox="1">
                <a:spLocks noRot="1" noChangeAspect="1" noMove="1" noResize="1" noEditPoints="1" noAdjustHandles="1" noChangeArrowheads="1" noChangeShapeType="1" noTextEdit="1"/>
              </p:cNvSpPr>
              <p:nvPr/>
            </p:nvSpPr>
            <p:spPr>
              <a:xfrm>
                <a:off x="1267882" y="4349142"/>
                <a:ext cx="6625340" cy="662938"/>
              </a:xfrm>
              <a:prstGeom prst="rect">
                <a:avLst/>
              </a:prstGeom>
              <a:blipFill>
                <a:blip r:embed="rId5"/>
                <a:stretch>
                  <a:fillRect l="-3059" t="-11321" r="-4398" b="-33962"/>
                </a:stretch>
              </a:blipFill>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val="1"/>
                </a:ext>
              </a:extLst>
            </p:spPr>
            <p:txBody>
              <a:bodyPr/>
              <a:lstStyle/>
              <a:p>
                <a:r>
                  <a:rPr lang="en-CN">
                    <a:noFill/>
                  </a:rPr>
                  <a:t> </a:t>
                </a:r>
              </a:p>
            </p:txBody>
          </p:sp>
        </mc:Fallback>
      </mc:AlternateContent>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实验结果"/>
          <p:cNvSpPr txBox="1"/>
          <p:nvPr/>
        </p:nvSpPr>
        <p:spPr>
          <a:xfrm>
            <a:off x="1692217" y="927099"/>
            <a:ext cx="15367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584200">
              <a:lnSpc>
                <a:spcPct val="120000"/>
              </a:lnSpc>
              <a:defRPr sz="2800" b="1"/>
            </a:lvl1pPr>
          </a:lstStyle>
          <a:p>
            <a:r>
              <a:t>参数设定</a:t>
            </a:r>
          </a:p>
        </p:txBody>
      </p:sp>
      <p:sp>
        <p:nvSpPr>
          <p:cNvPr id="262" name="Edit Document"/>
          <p:cNvSpPr/>
          <p:nvPr/>
        </p:nvSpPr>
        <p:spPr>
          <a:xfrm>
            <a:off x="876300" y="800099"/>
            <a:ext cx="794806" cy="863601"/>
          </a:xfrm>
          <a:custGeom>
            <a:avLst/>
            <a:gdLst/>
            <a:ahLst/>
            <a:cxnLst>
              <a:cxn ang="0">
                <a:pos x="wd2" y="hd2"/>
              </a:cxn>
              <a:cxn ang="5400000">
                <a:pos x="wd2" y="hd2"/>
              </a:cxn>
              <a:cxn ang="10800000">
                <a:pos x="wd2" y="hd2"/>
              </a:cxn>
              <a:cxn ang="16200000">
                <a:pos x="wd2" y="hd2"/>
              </a:cxn>
            </a:cxnLst>
            <a:rect l="0" t="0" r="r" b="b"/>
            <a:pathLst>
              <a:path w="21535" h="21600" extrusionOk="0">
                <a:moveTo>
                  <a:pt x="178" y="0"/>
                </a:moveTo>
                <a:cubicBezTo>
                  <a:pt x="80" y="0"/>
                  <a:pt x="0" y="72"/>
                  <a:pt x="0" y="162"/>
                </a:cubicBezTo>
                <a:lnTo>
                  <a:pt x="0" y="21438"/>
                </a:lnTo>
                <a:cubicBezTo>
                  <a:pt x="0" y="21528"/>
                  <a:pt x="80" y="21600"/>
                  <a:pt x="178" y="21600"/>
                </a:cubicBezTo>
                <a:lnTo>
                  <a:pt x="17891" y="21600"/>
                </a:lnTo>
                <a:cubicBezTo>
                  <a:pt x="17989" y="21600"/>
                  <a:pt x="18069" y="21528"/>
                  <a:pt x="18069" y="21438"/>
                </a:cubicBezTo>
                <a:lnTo>
                  <a:pt x="18069" y="10414"/>
                </a:lnTo>
                <a:lnTo>
                  <a:pt x="13054" y="15043"/>
                </a:lnTo>
                <a:cubicBezTo>
                  <a:pt x="12867" y="15216"/>
                  <a:pt x="12647" y="15358"/>
                  <a:pt x="12407" y="15463"/>
                </a:cubicBezTo>
                <a:lnTo>
                  <a:pt x="8385" y="17111"/>
                </a:lnTo>
                <a:cubicBezTo>
                  <a:pt x="8235" y="17177"/>
                  <a:pt x="8078" y="17032"/>
                  <a:pt x="8149" y="16892"/>
                </a:cubicBezTo>
                <a:lnTo>
                  <a:pt x="9963" y="13105"/>
                </a:lnTo>
                <a:cubicBezTo>
                  <a:pt x="10077" y="12882"/>
                  <a:pt x="10231" y="12679"/>
                  <a:pt x="10420" y="12504"/>
                </a:cubicBezTo>
                <a:lnTo>
                  <a:pt x="17644" y="5837"/>
                </a:lnTo>
                <a:lnTo>
                  <a:pt x="11926" y="5837"/>
                </a:lnTo>
                <a:cubicBezTo>
                  <a:pt x="11828" y="5837"/>
                  <a:pt x="11748" y="5765"/>
                  <a:pt x="11748" y="5674"/>
                </a:cubicBezTo>
                <a:lnTo>
                  <a:pt x="11748" y="58"/>
                </a:lnTo>
                <a:cubicBezTo>
                  <a:pt x="11748" y="26"/>
                  <a:pt x="11720" y="0"/>
                  <a:pt x="11685" y="0"/>
                </a:cubicBezTo>
                <a:lnTo>
                  <a:pt x="178" y="0"/>
                </a:lnTo>
                <a:close/>
                <a:moveTo>
                  <a:pt x="12563" y="86"/>
                </a:moveTo>
                <a:cubicBezTo>
                  <a:pt x="12541" y="94"/>
                  <a:pt x="12525" y="114"/>
                  <a:pt x="12525" y="140"/>
                </a:cubicBezTo>
                <a:lnTo>
                  <a:pt x="12525" y="4958"/>
                </a:lnTo>
                <a:cubicBezTo>
                  <a:pt x="12525" y="5048"/>
                  <a:pt x="12605" y="5120"/>
                  <a:pt x="12703" y="5120"/>
                </a:cubicBezTo>
                <a:lnTo>
                  <a:pt x="17917" y="5120"/>
                </a:lnTo>
                <a:cubicBezTo>
                  <a:pt x="17974" y="5120"/>
                  <a:pt x="18001" y="5058"/>
                  <a:pt x="17962" y="5021"/>
                </a:cubicBezTo>
                <a:lnTo>
                  <a:pt x="12632" y="99"/>
                </a:lnTo>
                <a:cubicBezTo>
                  <a:pt x="12612" y="81"/>
                  <a:pt x="12585" y="78"/>
                  <a:pt x="12563" y="86"/>
                </a:cubicBezTo>
                <a:close/>
                <a:moveTo>
                  <a:pt x="20172" y="4728"/>
                </a:moveTo>
                <a:cubicBezTo>
                  <a:pt x="20023" y="4734"/>
                  <a:pt x="19872" y="4794"/>
                  <a:pt x="19753" y="4903"/>
                </a:cubicBezTo>
                <a:lnTo>
                  <a:pt x="18916" y="5676"/>
                </a:lnTo>
                <a:cubicBezTo>
                  <a:pt x="18892" y="5699"/>
                  <a:pt x="18892" y="5736"/>
                  <a:pt x="18916" y="5758"/>
                </a:cubicBezTo>
                <a:lnTo>
                  <a:pt x="20419" y="7147"/>
                </a:lnTo>
                <a:cubicBezTo>
                  <a:pt x="20443" y="7170"/>
                  <a:pt x="20483" y="7170"/>
                  <a:pt x="20508" y="7147"/>
                </a:cubicBezTo>
                <a:lnTo>
                  <a:pt x="21345" y="6372"/>
                </a:lnTo>
                <a:cubicBezTo>
                  <a:pt x="21583" y="6154"/>
                  <a:pt x="21600" y="5815"/>
                  <a:pt x="21383" y="5615"/>
                </a:cubicBezTo>
                <a:lnTo>
                  <a:pt x="20576" y="4868"/>
                </a:lnTo>
                <a:cubicBezTo>
                  <a:pt x="20468" y="4768"/>
                  <a:pt x="20321" y="4722"/>
                  <a:pt x="20172" y="4728"/>
                </a:cubicBezTo>
                <a:close/>
                <a:moveTo>
                  <a:pt x="18322" y="6249"/>
                </a:moveTo>
                <a:cubicBezTo>
                  <a:pt x="18306" y="6249"/>
                  <a:pt x="18290" y="6255"/>
                  <a:pt x="18277" y="6266"/>
                </a:cubicBezTo>
                <a:lnTo>
                  <a:pt x="11222" y="12779"/>
                </a:lnTo>
                <a:cubicBezTo>
                  <a:pt x="11198" y="12801"/>
                  <a:pt x="11198" y="12838"/>
                  <a:pt x="11222" y="12861"/>
                </a:cubicBezTo>
                <a:lnTo>
                  <a:pt x="12727" y="14249"/>
                </a:lnTo>
                <a:cubicBezTo>
                  <a:pt x="12751" y="14272"/>
                  <a:pt x="12789" y="14272"/>
                  <a:pt x="12814" y="14249"/>
                </a:cubicBezTo>
                <a:lnTo>
                  <a:pt x="19869" y="7737"/>
                </a:lnTo>
                <a:cubicBezTo>
                  <a:pt x="19893" y="7714"/>
                  <a:pt x="19893" y="7677"/>
                  <a:pt x="19869" y="7655"/>
                </a:cubicBezTo>
                <a:lnTo>
                  <a:pt x="18366" y="6266"/>
                </a:lnTo>
                <a:cubicBezTo>
                  <a:pt x="18354" y="6255"/>
                  <a:pt x="18338" y="6249"/>
                  <a:pt x="18322" y="6249"/>
                </a:cubicBezTo>
                <a:close/>
                <a:moveTo>
                  <a:pt x="10691" y="13419"/>
                </a:moveTo>
                <a:cubicBezTo>
                  <a:pt x="10671" y="13422"/>
                  <a:pt x="10653" y="13432"/>
                  <a:pt x="10644" y="13451"/>
                </a:cubicBezTo>
                <a:lnTo>
                  <a:pt x="9401" y="15879"/>
                </a:lnTo>
                <a:cubicBezTo>
                  <a:pt x="9375" y="15929"/>
                  <a:pt x="9430" y="15979"/>
                  <a:pt x="9483" y="15955"/>
                </a:cubicBezTo>
                <a:lnTo>
                  <a:pt x="12114" y="14808"/>
                </a:lnTo>
                <a:cubicBezTo>
                  <a:pt x="12154" y="14790"/>
                  <a:pt x="12161" y="14741"/>
                  <a:pt x="12130" y="14712"/>
                </a:cubicBezTo>
                <a:lnTo>
                  <a:pt x="10745" y="13434"/>
                </a:lnTo>
                <a:cubicBezTo>
                  <a:pt x="10730" y="13420"/>
                  <a:pt x="10710" y="13416"/>
                  <a:pt x="10691" y="13419"/>
                </a:cubicBezTo>
                <a:close/>
              </a:path>
            </a:pathLst>
          </a:custGeom>
          <a:solidFill>
            <a:srgbClr val="FFFFFF"/>
          </a:solidFill>
          <a:ln w="12700">
            <a:miter lim="400000"/>
          </a:ln>
        </p:spPr>
        <p:txBody>
          <a:bodyPr lIns="50800" tIns="50800" rIns="50800" bIns="50800" anchor="ctr"/>
          <a:lstStyle/>
          <a:p>
            <a:pPr defTabSz="584200">
              <a:defRPr sz="2200">
                <a:solidFill>
                  <a:srgbClr val="000000"/>
                </a:solidFill>
                <a:latin typeface="Helvetica Neue Medium"/>
                <a:ea typeface="Helvetica Neue Medium"/>
                <a:cs typeface="Helvetica Neue Medium"/>
                <a:sym typeface="Helvetica Neue Medium"/>
              </a:defRPr>
            </a:pPr>
            <a:endParaRPr/>
          </a:p>
        </p:txBody>
      </p:sp>
      <p:grpSp>
        <p:nvGrpSpPr>
          <p:cNvPr id="270" name="Group"/>
          <p:cNvGrpSpPr/>
          <p:nvPr/>
        </p:nvGrpSpPr>
        <p:grpSpPr>
          <a:xfrm>
            <a:off x="1126930" y="3562997"/>
            <a:ext cx="10729273" cy="2627607"/>
            <a:chOff x="-274982" y="0"/>
            <a:chExt cx="10729272" cy="2627606"/>
          </a:xfrm>
        </p:grpSpPr>
        <mc:AlternateContent xmlns:mc="http://schemas.openxmlformats.org/markup-compatibility/2006" xmlns:a14="http://schemas.microsoft.com/office/drawing/2010/main">
          <mc:Choice Requires="a14">
            <p:sp>
              <p:nvSpPr>
                <p:cNvPr id="263" name="Text"/>
                <p:cNvSpPr txBox="1"/>
                <p:nvPr/>
              </p:nvSpPr>
              <p:spPr>
                <a:xfrm>
                  <a:off x="476813" y="0"/>
                  <a:ext cx="9633049" cy="912641"/>
                </a:xfrm>
                <a:prstGeom prst="rect">
                  <a:avLst/>
                </a:prstGeom>
                <a:noFill/>
                <a:ln w="12700" cap="flat">
                  <a:noFill/>
                  <a:miter lim="400000"/>
                </a:ln>
                <a:effectLst/>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numCol="1" anchor="ctr">
                  <a:spAutoFit/>
                </a:bodyPr>
                <a:lstStyle>
                  <a:lvl1pPr>
                    <a:defRPr sz="4300"/>
                  </a:lvl1pPr>
                </a:lstStyle>
                <a:p>
                  <a:pPr/>
                  <a14:m>
                    <m:oMathPara xmlns:m="http://schemas.openxmlformats.org/officeDocument/2006/math">
                      <m:oMathParaPr>
                        <m:jc m:val="center"/>
                      </m:oMathParaPr>
                      <m:oMath xmlns:m="http://schemas.openxmlformats.org/officeDocument/2006/math">
                        <m:sSub>
                          <m:sSubPr>
                            <m:ctrlPr>
                              <a:rPr sz="5200" i="1">
                                <a:solidFill>
                                  <a:srgbClr val="FEFFFE"/>
                                </a:solidFill>
                                <a:latin typeface="Cambria Math" panose="02040503050406030204" pitchFamily="18" charset="0"/>
                              </a:rPr>
                            </m:ctrlPr>
                          </m:sSubPr>
                          <m:e>
                            <m:r>
                              <a:rPr sz="5200" i="1">
                                <a:solidFill>
                                  <a:srgbClr val="FEFFFE"/>
                                </a:solidFill>
                                <a:latin typeface="Cambria Math" panose="02040503050406030204" pitchFamily="18" charset="0"/>
                              </a:rPr>
                              <m:t>𝐵</m:t>
                            </m:r>
                          </m:e>
                          <m:sub>
                            <m:r>
                              <a:rPr sz="5200" i="1">
                                <a:solidFill>
                                  <a:srgbClr val="FEFFFE"/>
                                </a:solidFill>
                                <a:latin typeface="Cambria Math" panose="02040503050406030204" pitchFamily="18" charset="0"/>
                              </a:rPr>
                              <m:t>𝐼𝐿𝑆</m:t>
                            </m:r>
                          </m:sub>
                        </m:sSub>
                        <m:r>
                          <a:rPr sz="5200" i="1">
                            <a:solidFill>
                              <a:srgbClr val="FEFFFE"/>
                            </a:solidFill>
                            <a:latin typeface="Cambria Math" panose="02040503050406030204" pitchFamily="18" charset="0"/>
                          </a:rPr>
                          <m:t>(</m:t>
                        </m:r>
                        <m:r>
                          <a:rPr sz="5200" i="1">
                            <a:solidFill>
                              <a:srgbClr val="FEFFFE"/>
                            </a:solidFill>
                            <a:latin typeface="Cambria Math" panose="02040503050406030204" pitchFamily="18" charset="0"/>
                          </a:rPr>
                          <m:t>𝜎</m:t>
                        </m:r>
                        <m:r>
                          <a:rPr sz="5200" i="1">
                            <a:solidFill>
                              <a:srgbClr val="FEFFFE"/>
                            </a:solidFill>
                            <a:latin typeface="Cambria Math" panose="02040503050406030204" pitchFamily="18" charset="0"/>
                          </a:rPr>
                          <m:t>)=</m:t>
                        </m:r>
                        <m:sSub>
                          <m:sSubPr>
                            <m:ctrlPr>
                              <a:rPr sz="5200" i="1">
                                <a:solidFill>
                                  <a:srgbClr val="FEFFFE"/>
                                </a:solidFill>
                                <a:latin typeface="Cambria Math" panose="02040503050406030204" pitchFamily="18" charset="0"/>
                              </a:rPr>
                            </m:ctrlPr>
                          </m:sSubPr>
                          <m:e>
                            <m:r>
                              <a:rPr sz="5200" i="1">
                                <a:solidFill>
                                  <a:srgbClr val="FEFFFE"/>
                                </a:solidFill>
                                <a:latin typeface="Cambria Math" panose="02040503050406030204" pitchFamily="18" charset="0"/>
                              </a:rPr>
                              <m:t>𝐵</m:t>
                            </m:r>
                          </m:e>
                          <m:sub>
                            <m:r>
                              <a:rPr sz="5200" i="1">
                                <a:solidFill>
                                  <a:srgbClr val="FEFFFE"/>
                                </a:solidFill>
                                <a:latin typeface="Cambria Math" panose="02040503050406030204" pitchFamily="18" charset="0"/>
                              </a:rPr>
                              <m:t>𝐷𝑖𝑣</m:t>
                            </m:r>
                            <m:r>
                              <a:rPr sz="5200" i="1">
                                <a:solidFill>
                                  <a:srgbClr val="FEFFFE"/>
                                </a:solidFill>
                                <a:latin typeface="Cambria Math" panose="02040503050406030204" pitchFamily="18" charset="0"/>
                              </a:rPr>
                              <m:t>−</m:t>
                            </m:r>
                            <m:r>
                              <a:rPr sz="5200" i="1">
                                <a:solidFill>
                                  <a:srgbClr val="FEFFFE"/>
                                </a:solidFill>
                                <a:latin typeface="Cambria Math" panose="02040503050406030204" pitchFamily="18" charset="0"/>
                              </a:rPr>
                              <m:t>𝐼𝐿𝑆</m:t>
                            </m:r>
                          </m:sub>
                        </m:sSub>
                        <m:r>
                          <a:rPr sz="5200" i="1">
                            <a:solidFill>
                              <a:srgbClr val="FEFFFE"/>
                            </a:solidFill>
                            <a:latin typeface="Cambria Math" panose="02040503050406030204" pitchFamily="18" charset="0"/>
                          </a:rPr>
                          <m:t>(</m:t>
                        </m:r>
                        <m:r>
                          <a:rPr sz="5200" i="1">
                            <a:solidFill>
                              <a:srgbClr val="FEFFFE"/>
                            </a:solidFill>
                            <a:latin typeface="Cambria Math" panose="02040503050406030204" pitchFamily="18" charset="0"/>
                          </a:rPr>
                          <m:t>𝜎</m:t>
                        </m:r>
                        <m:r>
                          <a:rPr sz="5200" i="1">
                            <a:solidFill>
                              <a:srgbClr val="FEFFFE"/>
                            </a:solidFill>
                            <a:latin typeface="Cambria Math" panose="02040503050406030204" pitchFamily="18" charset="0"/>
                          </a:rPr>
                          <m:t>)∗2</m:t>
                        </m:r>
                        <m:r>
                          <a:rPr sz="5200" i="1">
                            <a:solidFill>
                              <a:srgbClr val="FEFFFE"/>
                            </a:solidFill>
                            <a:latin typeface="Cambria Math" panose="02040503050406030204" pitchFamily="18" charset="0"/>
                          </a:rPr>
                          <m:t>𝐿𝑠𝑖𝑛𝑐</m:t>
                        </m:r>
                        <m:r>
                          <a:rPr sz="5200" i="1">
                            <a:solidFill>
                              <a:srgbClr val="FEFFFE"/>
                            </a:solidFill>
                            <a:latin typeface="Cambria Math" panose="02040503050406030204" pitchFamily="18" charset="0"/>
                          </a:rPr>
                          <m:t>[2</m:t>
                        </m:r>
                        <m:r>
                          <a:rPr sz="5200" i="1">
                            <a:solidFill>
                              <a:srgbClr val="FEFFFE"/>
                            </a:solidFill>
                            <a:latin typeface="Cambria Math" panose="02040503050406030204" pitchFamily="18" charset="0"/>
                          </a:rPr>
                          <m:t>𝜋𝜎</m:t>
                        </m:r>
                        <m:r>
                          <a:rPr sz="5200" i="1">
                            <a:solidFill>
                              <a:srgbClr val="FEFFFE"/>
                            </a:solidFill>
                            <a:latin typeface="Cambria Math" panose="02040503050406030204" pitchFamily="18" charset="0"/>
                          </a:rPr>
                          <m:t>𝐿</m:t>
                        </m:r>
                        <m:r>
                          <a:rPr sz="5200" i="1">
                            <a:solidFill>
                              <a:srgbClr val="FEFFFE"/>
                            </a:solidFill>
                            <a:latin typeface="Cambria Math" panose="02040503050406030204" pitchFamily="18" charset="0"/>
                          </a:rPr>
                          <m:t>]</m:t>
                        </m:r>
                      </m:oMath>
                    </m:oMathPara>
                  </a14:m>
                  <a:endParaRPr/>
                </a:p>
              </p:txBody>
            </p:sp>
          </mc:Choice>
          <mc:Fallback xmlns="">
            <p:sp>
              <p:nvSpPr>
                <p:cNvPr id="263" name="Text"/>
                <p:cNvSpPr txBox="1">
                  <a:spLocks noRot="1" noChangeAspect="1" noMove="1" noResize="1" noEditPoints="1" noAdjustHandles="1" noChangeArrowheads="1" noChangeShapeType="1" noTextEdit="1"/>
                </p:cNvSpPr>
                <p:nvPr/>
              </p:nvSpPr>
              <p:spPr>
                <a:xfrm>
                  <a:off x="476813" y="0"/>
                  <a:ext cx="9633049" cy="912641"/>
                </a:xfrm>
                <a:prstGeom prst="rect">
                  <a:avLst/>
                </a:prstGeom>
                <a:blipFill>
                  <a:blip r:embed="rId2"/>
                  <a:stretch>
                    <a:fillRect l="-8947" r="-8026" b="-27397"/>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CN">
                      <a:noFill/>
                    </a:rPr>
                    <a:t> </a:t>
                  </a:r>
                </a:p>
              </p:txBody>
            </p:sp>
          </mc:Fallback>
        </mc:AlternateContent>
        <p:sp>
          <p:nvSpPr>
            <p:cNvPr id="264" name="扫描长度的影响…"/>
            <p:cNvSpPr txBox="1"/>
            <p:nvPr/>
          </p:nvSpPr>
          <p:spPr>
            <a:xfrm>
              <a:off x="6299753" y="1315695"/>
              <a:ext cx="3725037" cy="131191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defRPr sz="2500"/>
              </a:pPr>
              <a:r>
                <a:t>扫描长度的影响</a:t>
              </a:r>
            </a:p>
            <a:p>
              <a:pPr>
                <a:defRPr sz="2500"/>
              </a:pPr>
              <a:r>
                <a:t>Influence of Displacement</a:t>
              </a:r>
            </a:p>
          </p:txBody>
        </p:sp>
        <p:sp>
          <p:nvSpPr>
            <p:cNvPr id="265" name="实际的仪器线形状…"/>
            <p:cNvSpPr txBox="1"/>
            <p:nvPr/>
          </p:nvSpPr>
          <p:spPr>
            <a:xfrm>
              <a:off x="-274982" y="1315694"/>
              <a:ext cx="2712428" cy="131191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defRPr sz="2500"/>
              </a:pPr>
              <a:r>
                <a:rPr dirty="0" err="1"/>
                <a:t>实际的仪器线形状</a:t>
              </a:r>
              <a:endParaRPr dirty="0"/>
            </a:p>
            <a:p>
              <a:pPr>
                <a:defRPr sz="2500"/>
              </a:pPr>
              <a:r>
                <a:rPr dirty="0"/>
                <a:t>Instrumental Line Shape </a:t>
              </a:r>
            </a:p>
          </p:txBody>
        </p:sp>
        <p:sp>
          <p:nvSpPr>
            <p:cNvPr id="266" name="仪器线轮廓…"/>
            <p:cNvSpPr txBox="1"/>
            <p:nvPr/>
          </p:nvSpPr>
          <p:spPr>
            <a:xfrm>
              <a:off x="3180752" y="1315695"/>
              <a:ext cx="2712428" cy="131191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defRPr sz="2500"/>
              </a:pPr>
              <a:r>
                <a:rPr dirty="0" err="1"/>
                <a:t>仪器线轮廓</a:t>
              </a:r>
              <a:endParaRPr dirty="0"/>
            </a:p>
            <a:p>
              <a:pPr>
                <a:defRPr sz="2500"/>
              </a:pPr>
              <a:r>
                <a:rPr dirty="0"/>
                <a:t>Instrumental Line Profile  </a:t>
              </a:r>
            </a:p>
          </p:txBody>
        </p:sp>
        <p:sp>
          <p:nvSpPr>
            <p:cNvPr id="267" name="Line"/>
            <p:cNvSpPr/>
            <p:nvPr/>
          </p:nvSpPr>
          <p:spPr>
            <a:xfrm>
              <a:off x="-274982" y="1114169"/>
              <a:ext cx="2282697" cy="0"/>
            </a:xfrm>
            <a:prstGeom prst="line">
              <a:avLst/>
            </a:prstGeom>
            <a:noFill/>
            <a:ln w="50800" cap="flat">
              <a:solidFill>
                <a:srgbClr val="E35D69"/>
              </a:solidFill>
              <a:prstDash val="solid"/>
              <a:miter lim="400000"/>
            </a:ln>
            <a:effectLst/>
          </p:spPr>
          <p:txBody>
            <a:bodyPr wrap="square" lIns="50800" tIns="50800" rIns="50800" bIns="50800" numCol="1" anchor="ctr">
              <a:noAutofit/>
            </a:bodyPr>
            <a:lstStyle/>
            <a:p>
              <a:endParaRPr/>
            </a:p>
          </p:txBody>
        </p:sp>
        <p:sp>
          <p:nvSpPr>
            <p:cNvPr id="268" name="Line"/>
            <p:cNvSpPr/>
            <p:nvPr/>
          </p:nvSpPr>
          <p:spPr>
            <a:xfrm>
              <a:off x="3115133" y="1114168"/>
              <a:ext cx="2843667" cy="1"/>
            </a:xfrm>
            <a:prstGeom prst="line">
              <a:avLst/>
            </a:prstGeom>
            <a:noFill/>
            <a:ln w="50800" cap="flat">
              <a:solidFill>
                <a:srgbClr val="E35D69"/>
              </a:solidFill>
              <a:prstDash val="solid"/>
              <a:miter lim="400000"/>
            </a:ln>
            <a:effectLst/>
          </p:spPr>
          <p:txBody>
            <a:bodyPr wrap="square" lIns="50800" tIns="50800" rIns="50800" bIns="50800" numCol="1" anchor="ctr">
              <a:noAutofit/>
            </a:bodyPr>
            <a:lstStyle/>
            <a:p>
              <a:endParaRPr/>
            </a:p>
          </p:txBody>
        </p:sp>
        <p:sp>
          <p:nvSpPr>
            <p:cNvPr id="269" name="Line"/>
            <p:cNvSpPr/>
            <p:nvPr/>
          </p:nvSpPr>
          <p:spPr>
            <a:xfrm flipV="1">
              <a:off x="6475939" y="1114167"/>
              <a:ext cx="3978351" cy="1"/>
            </a:xfrm>
            <a:prstGeom prst="line">
              <a:avLst/>
            </a:prstGeom>
            <a:noFill/>
            <a:ln w="50800" cap="flat">
              <a:solidFill>
                <a:srgbClr val="E35D69"/>
              </a:solidFill>
              <a:prstDash val="solid"/>
              <a:miter lim="400000"/>
            </a:ln>
            <a:effectLst/>
          </p:spPr>
          <p:txBody>
            <a:bodyPr wrap="square" lIns="50800" tIns="50800" rIns="50800" bIns="50800" numCol="1" anchor="ctr">
              <a:noAutofit/>
            </a:bodyPr>
            <a:lstStyle/>
            <a:p>
              <a:endParaRPr/>
            </a:p>
          </p:txBody>
        </p:sp>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实验结果"/>
          <p:cNvSpPr txBox="1"/>
          <p:nvPr/>
        </p:nvSpPr>
        <p:spPr>
          <a:xfrm>
            <a:off x="1692217" y="927099"/>
            <a:ext cx="4737457"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584200">
              <a:lnSpc>
                <a:spcPct val="120000"/>
              </a:lnSpc>
              <a:defRPr sz="2800" b="1"/>
            </a:lvl1pPr>
          </a:lstStyle>
          <a:p>
            <a:r>
              <a:t>卷积结果（以632.8nm为例）</a:t>
            </a:r>
          </a:p>
        </p:txBody>
      </p:sp>
      <p:sp>
        <p:nvSpPr>
          <p:cNvPr id="273" name="Chart Document"/>
          <p:cNvSpPr/>
          <p:nvPr/>
        </p:nvSpPr>
        <p:spPr>
          <a:xfrm>
            <a:off x="876300" y="800100"/>
            <a:ext cx="666880" cy="863600"/>
          </a:xfrm>
          <a:custGeom>
            <a:avLst/>
            <a:gdLst/>
            <a:ahLst/>
            <a:cxnLst>
              <a:cxn ang="0">
                <a:pos x="wd2" y="hd2"/>
              </a:cxn>
              <a:cxn ang="5400000">
                <a:pos x="wd2" y="hd2"/>
              </a:cxn>
              <a:cxn ang="10800000">
                <a:pos x="wd2" y="hd2"/>
              </a:cxn>
              <a:cxn ang="16200000">
                <a:pos x="wd2" y="hd2"/>
              </a:cxn>
            </a:cxnLst>
            <a:rect l="0" t="0" r="r" b="b"/>
            <a:pathLst>
              <a:path w="21599" h="21600" extrusionOk="0">
                <a:moveTo>
                  <a:pt x="213" y="0"/>
                </a:moveTo>
                <a:cubicBezTo>
                  <a:pt x="96" y="0"/>
                  <a:pt x="0" y="72"/>
                  <a:pt x="0" y="162"/>
                </a:cubicBezTo>
                <a:lnTo>
                  <a:pt x="0" y="21438"/>
                </a:lnTo>
                <a:cubicBezTo>
                  <a:pt x="0" y="21528"/>
                  <a:pt x="96" y="21600"/>
                  <a:pt x="213" y="21600"/>
                </a:cubicBezTo>
                <a:lnTo>
                  <a:pt x="21387" y="21600"/>
                </a:lnTo>
                <a:cubicBezTo>
                  <a:pt x="21503" y="21600"/>
                  <a:pt x="21599" y="21528"/>
                  <a:pt x="21599" y="21438"/>
                </a:cubicBezTo>
                <a:lnTo>
                  <a:pt x="21599" y="5895"/>
                </a:lnTo>
                <a:cubicBezTo>
                  <a:pt x="21600" y="5863"/>
                  <a:pt x="21565" y="5837"/>
                  <a:pt x="21524" y="5837"/>
                </a:cubicBezTo>
                <a:lnTo>
                  <a:pt x="14256" y="5837"/>
                </a:lnTo>
                <a:cubicBezTo>
                  <a:pt x="14139" y="5837"/>
                  <a:pt x="14043" y="5765"/>
                  <a:pt x="14043" y="5674"/>
                </a:cubicBezTo>
                <a:lnTo>
                  <a:pt x="14043" y="58"/>
                </a:lnTo>
                <a:cubicBezTo>
                  <a:pt x="14043" y="26"/>
                  <a:pt x="14009" y="0"/>
                  <a:pt x="13968" y="0"/>
                </a:cubicBezTo>
                <a:lnTo>
                  <a:pt x="213" y="0"/>
                </a:lnTo>
                <a:close/>
                <a:moveTo>
                  <a:pt x="15017" y="86"/>
                </a:moveTo>
                <a:cubicBezTo>
                  <a:pt x="14991" y="94"/>
                  <a:pt x="14972" y="114"/>
                  <a:pt x="14972" y="140"/>
                </a:cubicBezTo>
                <a:lnTo>
                  <a:pt x="14972" y="4958"/>
                </a:lnTo>
                <a:cubicBezTo>
                  <a:pt x="14972" y="5048"/>
                  <a:pt x="15067" y="5120"/>
                  <a:pt x="15184" y="5120"/>
                </a:cubicBezTo>
                <a:lnTo>
                  <a:pt x="21418" y="5120"/>
                </a:lnTo>
                <a:cubicBezTo>
                  <a:pt x="21485" y="5120"/>
                  <a:pt x="21518" y="5058"/>
                  <a:pt x="21471" y="5021"/>
                </a:cubicBezTo>
                <a:lnTo>
                  <a:pt x="15100" y="99"/>
                </a:lnTo>
                <a:cubicBezTo>
                  <a:pt x="15076" y="81"/>
                  <a:pt x="15044" y="78"/>
                  <a:pt x="15017" y="86"/>
                </a:cubicBezTo>
                <a:close/>
                <a:moveTo>
                  <a:pt x="9656" y="7345"/>
                </a:moveTo>
                <a:lnTo>
                  <a:pt x="11938" y="7345"/>
                </a:lnTo>
                <a:cubicBezTo>
                  <a:pt x="11983" y="7345"/>
                  <a:pt x="12018" y="7374"/>
                  <a:pt x="12018" y="7408"/>
                </a:cubicBezTo>
                <a:lnTo>
                  <a:pt x="12018" y="15086"/>
                </a:lnTo>
                <a:cubicBezTo>
                  <a:pt x="12018" y="15120"/>
                  <a:pt x="11983" y="15149"/>
                  <a:pt x="11938" y="15149"/>
                </a:cubicBezTo>
                <a:lnTo>
                  <a:pt x="9656" y="15149"/>
                </a:lnTo>
                <a:cubicBezTo>
                  <a:pt x="9611" y="15149"/>
                  <a:pt x="9574" y="15120"/>
                  <a:pt x="9574" y="15086"/>
                </a:cubicBezTo>
                <a:lnTo>
                  <a:pt x="9574" y="7408"/>
                </a:lnTo>
                <a:cubicBezTo>
                  <a:pt x="9574" y="7374"/>
                  <a:pt x="9611" y="7345"/>
                  <a:pt x="9656" y="7345"/>
                </a:cubicBezTo>
                <a:close/>
                <a:moveTo>
                  <a:pt x="13164" y="9590"/>
                </a:moveTo>
                <a:lnTo>
                  <a:pt x="15445" y="9590"/>
                </a:lnTo>
                <a:cubicBezTo>
                  <a:pt x="15490" y="9590"/>
                  <a:pt x="15527" y="9617"/>
                  <a:pt x="15527" y="9652"/>
                </a:cubicBezTo>
                <a:lnTo>
                  <a:pt x="15527" y="15088"/>
                </a:lnTo>
                <a:cubicBezTo>
                  <a:pt x="15527" y="15122"/>
                  <a:pt x="15490" y="15149"/>
                  <a:pt x="15445" y="15149"/>
                </a:cubicBezTo>
                <a:lnTo>
                  <a:pt x="13164" y="15149"/>
                </a:lnTo>
                <a:cubicBezTo>
                  <a:pt x="13119" y="15149"/>
                  <a:pt x="13084" y="15122"/>
                  <a:pt x="13084" y="15088"/>
                </a:cubicBezTo>
                <a:lnTo>
                  <a:pt x="13084" y="9652"/>
                </a:lnTo>
                <a:cubicBezTo>
                  <a:pt x="13084" y="9617"/>
                  <a:pt x="13119" y="9590"/>
                  <a:pt x="13164" y="9590"/>
                </a:cubicBezTo>
                <a:close/>
                <a:moveTo>
                  <a:pt x="6147" y="11440"/>
                </a:moveTo>
                <a:lnTo>
                  <a:pt x="8428" y="11440"/>
                </a:lnTo>
                <a:cubicBezTo>
                  <a:pt x="8473" y="11440"/>
                  <a:pt x="8511" y="11467"/>
                  <a:pt x="8511" y="11502"/>
                </a:cubicBezTo>
                <a:lnTo>
                  <a:pt x="8511" y="15086"/>
                </a:lnTo>
                <a:cubicBezTo>
                  <a:pt x="8511" y="15120"/>
                  <a:pt x="8473" y="15149"/>
                  <a:pt x="8428" y="15149"/>
                </a:cubicBezTo>
                <a:lnTo>
                  <a:pt x="6147" y="15149"/>
                </a:lnTo>
                <a:cubicBezTo>
                  <a:pt x="6102" y="15149"/>
                  <a:pt x="6067" y="15120"/>
                  <a:pt x="6067" y="15086"/>
                </a:cubicBezTo>
                <a:lnTo>
                  <a:pt x="6067" y="11502"/>
                </a:lnTo>
                <a:cubicBezTo>
                  <a:pt x="6067" y="11467"/>
                  <a:pt x="6102" y="11440"/>
                  <a:pt x="6147" y="11440"/>
                </a:cubicBezTo>
                <a:close/>
                <a:moveTo>
                  <a:pt x="3933" y="15866"/>
                </a:moveTo>
                <a:lnTo>
                  <a:pt x="17662" y="15866"/>
                </a:lnTo>
                <a:cubicBezTo>
                  <a:pt x="17707" y="15866"/>
                  <a:pt x="17742" y="15895"/>
                  <a:pt x="17742" y="15929"/>
                </a:cubicBezTo>
                <a:lnTo>
                  <a:pt x="17746" y="16878"/>
                </a:lnTo>
                <a:cubicBezTo>
                  <a:pt x="17746" y="16913"/>
                  <a:pt x="17709" y="16941"/>
                  <a:pt x="17664" y="16941"/>
                </a:cubicBezTo>
                <a:lnTo>
                  <a:pt x="3935" y="16941"/>
                </a:lnTo>
                <a:cubicBezTo>
                  <a:pt x="3890" y="16941"/>
                  <a:pt x="3853" y="16912"/>
                  <a:pt x="3853" y="16878"/>
                </a:cubicBezTo>
                <a:lnTo>
                  <a:pt x="3850" y="15929"/>
                </a:lnTo>
                <a:cubicBezTo>
                  <a:pt x="3850" y="15895"/>
                  <a:pt x="3888" y="15866"/>
                  <a:pt x="3933" y="15866"/>
                </a:cubicBezTo>
                <a:close/>
              </a:path>
            </a:pathLst>
          </a:custGeom>
          <a:solidFill>
            <a:srgbClr val="FFFFFF"/>
          </a:solidFill>
          <a:ln w="12700">
            <a:miter lim="400000"/>
          </a:ln>
        </p:spPr>
        <p:txBody>
          <a:bodyPr lIns="50800" tIns="50800" rIns="50800" bIns="50800" anchor="ctr"/>
          <a:lstStyle/>
          <a:p>
            <a:pPr defTabSz="584200">
              <a:defRPr sz="2200">
                <a:solidFill>
                  <a:srgbClr val="000000"/>
                </a:solidFill>
                <a:latin typeface="Helvetica Neue Medium"/>
                <a:ea typeface="Helvetica Neue Medium"/>
                <a:cs typeface="Helvetica Neue Medium"/>
                <a:sym typeface="Helvetica Neue Medium"/>
              </a:defRPr>
            </a:pPr>
            <a:endParaRPr/>
          </a:p>
        </p:txBody>
      </p:sp>
      <mc:AlternateContent xmlns:mc="http://schemas.openxmlformats.org/markup-compatibility/2006" xmlns:a14="http://schemas.microsoft.com/office/drawing/2010/main">
        <mc:Choice Requires="a14">
          <p:sp>
            <p:nvSpPr>
              <p:cNvPr id="274" name="幅值：相同或不同"/>
              <p:cNvSpPr txBox="1"/>
              <p:nvPr/>
            </p:nvSpPr>
            <p:spPr>
              <a:xfrm>
                <a:off x="1272686" y="2242633"/>
                <a:ext cx="4636279" cy="74496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marL="300789" indent="-300789" algn="l">
                  <a:buSzPct val="100000"/>
                  <a:buChar char="•"/>
                  <a:defRPr sz="3400"/>
                </a:pPr>
                <a:r>
                  <a:t>入射光发散角</a:t>
                </a:r>
                <a14:m>
                  <m:oMath xmlns:m="http://schemas.openxmlformats.org/officeDocument/2006/math">
                    <m:sSub>
                      <m:sSubPr>
                        <m:ctrlPr>
                          <a:rPr sz="4350" i="1">
                            <a:solidFill>
                              <a:srgbClr val="FEFFFE"/>
                            </a:solidFill>
                            <a:latin typeface="Cambria Math" panose="02040503050406030204" pitchFamily="18" charset="0"/>
                          </a:rPr>
                        </m:ctrlPr>
                      </m:sSubPr>
                      <m:e>
                        <m:r>
                          <a:rPr sz="4350" i="1">
                            <a:solidFill>
                              <a:srgbClr val="FEFFFE"/>
                            </a:solidFill>
                            <a:latin typeface="Cambria Math" panose="02040503050406030204" pitchFamily="18" charset="0"/>
                          </a:rPr>
                          <m:t>𝜃</m:t>
                        </m:r>
                      </m:e>
                      <m:sub>
                        <m:r>
                          <a:rPr sz="4350" i="1">
                            <a:solidFill>
                              <a:srgbClr val="FEFFFE"/>
                            </a:solidFill>
                            <a:latin typeface="Cambria Math" panose="02040503050406030204" pitchFamily="18" charset="0"/>
                          </a:rPr>
                          <m:t>𝑖</m:t>
                        </m:r>
                      </m:sub>
                    </m:sSub>
                  </m:oMath>
                </a14:m>
                <a:r>
                  <a:t>的影响</a:t>
                </a:r>
              </a:p>
            </p:txBody>
          </p:sp>
        </mc:Choice>
        <mc:Fallback xmlns="">
          <p:sp>
            <p:nvSpPr>
              <p:cNvPr id="274" name="幅值：相同或不同"/>
              <p:cNvSpPr txBox="1">
                <a:spLocks noRot="1" noChangeAspect="1" noMove="1" noResize="1" noEditPoints="1" noAdjustHandles="1" noChangeArrowheads="1" noChangeShapeType="1" noTextEdit="1"/>
              </p:cNvSpPr>
              <p:nvPr/>
            </p:nvSpPr>
            <p:spPr>
              <a:xfrm>
                <a:off x="1272686" y="2242633"/>
                <a:ext cx="4636279" cy="744965"/>
              </a:xfrm>
              <a:prstGeom prst="rect">
                <a:avLst/>
              </a:prstGeom>
              <a:blipFill>
                <a:blip r:embed="rId2"/>
                <a:stretch>
                  <a:fillRect l="-4372" r="-7104" b="-21667"/>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CN">
                    <a:noFill/>
                  </a:rPr>
                  <a:t> </a:t>
                </a:r>
              </a:p>
            </p:txBody>
          </p:sp>
        </mc:Fallback>
      </mc:AlternateContent>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 name="FinalVideo_1634885664.229694.mov" descr="FinalVideo_1634885664.229694.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443303" y="-113372"/>
            <a:ext cx="13531831" cy="10286641"/>
          </a:xfrm>
          <a:prstGeom prst="rect">
            <a:avLst/>
          </a:prstGeom>
          <a:ln w="12700">
            <a:miter lim="400000"/>
          </a:ln>
        </p:spPr>
      </p:pic>
      <p:pic>
        <p:nvPicPr>
          <p:cNvPr id="2" name="f2cee150204a99940338b45d7b3e187b">
            <a:hlinkClick r:id="" action="ppaction://media"/>
            <a:extLst>
              <a:ext uri="{FF2B5EF4-FFF2-40B4-BE49-F238E27FC236}">
                <a16:creationId xmlns:a16="http://schemas.microsoft.com/office/drawing/2014/main" id="{D82CBF24-91DC-48E2-AC74-FF4646320EBC}"/>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43304" y="0"/>
            <a:ext cx="13531831" cy="10275734"/>
          </a:xfrm>
          <a:prstGeom prst="rect">
            <a:avLst/>
          </a:prstGeom>
        </p:spPr>
      </p:pic>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7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76"/>
                                        </p:tgtEl>
                                      </p:cBhvr>
                                    </p:cmd>
                                  </p:childTnLst>
                                </p:cTn>
                              </p:par>
                            </p:childTnLst>
                          </p:cTn>
                        </p:par>
                      </p:childTnLst>
                    </p:cTn>
                  </p:par>
                </p:childTnLst>
              </p:cTn>
              <p:nextCondLst>
                <p:cond evt="onClick" delay="0">
                  <p:tgtEl>
                    <p:spTgt spid="276"/>
                  </p:tgtEl>
                </p:cond>
              </p:nextCondLst>
            </p:seq>
            <p:video>
              <p:cMediaNode vol="100000">
                <p:cTn id="12" fill="hold" display="0">
                  <p:stCondLst>
                    <p:cond delay="indefinite"/>
                  </p:stCondLst>
                </p:cTn>
                <p:tgtEl>
                  <p:spTgt spid="276"/>
                </p:tgtEl>
              </p:cMediaNode>
            </p:video>
            <p:video>
              <p:cMediaNode vol="80000">
                <p:cTn id="13" fill="hold" display="0">
                  <p:stCondLst>
                    <p:cond delay="indefinite"/>
                  </p:stCondLst>
                </p:cTn>
                <p:tgtEl>
                  <p:spTgt spid="2"/>
                </p:tgtEl>
              </p:cMediaNode>
            </p:video>
            <p:seq concurrent="1" nextAc="seek">
              <p:cTn id="14" restart="whenNotActive" fill="hold" evtFilter="cancelBubble" nodeType="interactiveSeq">
                <p:stCondLst>
                  <p:cond evt="onClick" delay="0">
                    <p:tgtEl>
                      <p:spTgt spid="2"/>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Chart Document"/>
          <p:cNvSpPr/>
          <p:nvPr/>
        </p:nvSpPr>
        <p:spPr>
          <a:xfrm>
            <a:off x="876300" y="800100"/>
            <a:ext cx="666880" cy="863600"/>
          </a:xfrm>
          <a:custGeom>
            <a:avLst/>
            <a:gdLst/>
            <a:ahLst/>
            <a:cxnLst>
              <a:cxn ang="0">
                <a:pos x="wd2" y="hd2"/>
              </a:cxn>
              <a:cxn ang="5400000">
                <a:pos x="wd2" y="hd2"/>
              </a:cxn>
              <a:cxn ang="10800000">
                <a:pos x="wd2" y="hd2"/>
              </a:cxn>
              <a:cxn ang="16200000">
                <a:pos x="wd2" y="hd2"/>
              </a:cxn>
            </a:cxnLst>
            <a:rect l="0" t="0" r="r" b="b"/>
            <a:pathLst>
              <a:path w="21599" h="21600" extrusionOk="0">
                <a:moveTo>
                  <a:pt x="213" y="0"/>
                </a:moveTo>
                <a:cubicBezTo>
                  <a:pt x="96" y="0"/>
                  <a:pt x="0" y="72"/>
                  <a:pt x="0" y="162"/>
                </a:cubicBezTo>
                <a:lnTo>
                  <a:pt x="0" y="21438"/>
                </a:lnTo>
                <a:cubicBezTo>
                  <a:pt x="0" y="21528"/>
                  <a:pt x="96" y="21600"/>
                  <a:pt x="213" y="21600"/>
                </a:cubicBezTo>
                <a:lnTo>
                  <a:pt x="21387" y="21600"/>
                </a:lnTo>
                <a:cubicBezTo>
                  <a:pt x="21503" y="21600"/>
                  <a:pt x="21599" y="21528"/>
                  <a:pt x="21599" y="21438"/>
                </a:cubicBezTo>
                <a:lnTo>
                  <a:pt x="21599" y="5895"/>
                </a:lnTo>
                <a:cubicBezTo>
                  <a:pt x="21600" y="5863"/>
                  <a:pt x="21565" y="5837"/>
                  <a:pt x="21524" y="5837"/>
                </a:cubicBezTo>
                <a:lnTo>
                  <a:pt x="14256" y="5837"/>
                </a:lnTo>
                <a:cubicBezTo>
                  <a:pt x="14139" y="5837"/>
                  <a:pt x="14043" y="5765"/>
                  <a:pt x="14043" y="5674"/>
                </a:cubicBezTo>
                <a:lnTo>
                  <a:pt x="14043" y="58"/>
                </a:lnTo>
                <a:cubicBezTo>
                  <a:pt x="14043" y="26"/>
                  <a:pt x="14009" y="0"/>
                  <a:pt x="13968" y="0"/>
                </a:cubicBezTo>
                <a:lnTo>
                  <a:pt x="213" y="0"/>
                </a:lnTo>
                <a:close/>
                <a:moveTo>
                  <a:pt x="15017" y="86"/>
                </a:moveTo>
                <a:cubicBezTo>
                  <a:pt x="14991" y="94"/>
                  <a:pt x="14972" y="114"/>
                  <a:pt x="14972" y="140"/>
                </a:cubicBezTo>
                <a:lnTo>
                  <a:pt x="14972" y="4958"/>
                </a:lnTo>
                <a:cubicBezTo>
                  <a:pt x="14972" y="5048"/>
                  <a:pt x="15067" y="5120"/>
                  <a:pt x="15184" y="5120"/>
                </a:cubicBezTo>
                <a:lnTo>
                  <a:pt x="21418" y="5120"/>
                </a:lnTo>
                <a:cubicBezTo>
                  <a:pt x="21485" y="5120"/>
                  <a:pt x="21518" y="5058"/>
                  <a:pt x="21471" y="5021"/>
                </a:cubicBezTo>
                <a:lnTo>
                  <a:pt x="15100" y="99"/>
                </a:lnTo>
                <a:cubicBezTo>
                  <a:pt x="15076" y="81"/>
                  <a:pt x="15044" y="78"/>
                  <a:pt x="15017" y="86"/>
                </a:cubicBezTo>
                <a:close/>
                <a:moveTo>
                  <a:pt x="9656" y="7345"/>
                </a:moveTo>
                <a:lnTo>
                  <a:pt x="11938" y="7345"/>
                </a:lnTo>
                <a:cubicBezTo>
                  <a:pt x="11983" y="7345"/>
                  <a:pt x="12018" y="7374"/>
                  <a:pt x="12018" y="7408"/>
                </a:cubicBezTo>
                <a:lnTo>
                  <a:pt x="12018" y="15086"/>
                </a:lnTo>
                <a:cubicBezTo>
                  <a:pt x="12018" y="15120"/>
                  <a:pt x="11983" y="15149"/>
                  <a:pt x="11938" y="15149"/>
                </a:cubicBezTo>
                <a:lnTo>
                  <a:pt x="9656" y="15149"/>
                </a:lnTo>
                <a:cubicBezTo>
                  <a:pt x="9611" y="15149"/>
                  <a:pt x="9574" y="15120"/>
                  <a:pt x="9574" y="15086"/>
                </a:cubicBezTo>
                <a:lnTo>
                  <a:pt x="9574" y="7408"/>
                </a:lnTo>
                <a:cubicBezTo>
                  <a:pt x="9574" y="7374"/>
                  <a:pt x="9611" y="7345"/>
                  <a:pt x="9656" y="7345"/>
                </a:cubicBezTo>
                <a:close/>
                <a:moveTo>
                  <a:pt x="13164" y="9590"/>
                </a:moveTo>
                <a:lnTo>
                  <a:pt x="15445" y="9590"/>
                </a:lnTo>
                <a:cubicBezTo>
                  <a:pt x="15490" y="9590"/>
                  <a:pt x="15527" y="9617"/>
                  <a:pt x="15527" y="9652"/>
                </a:cubicBezTo>
                <a:lnTo>
                  <a:pt x="15527" y="15088"/>
                </a:lnTo>
                <a:cubicBezTo>
                  <a:pt x="15527" y="15122"/>
                  <a:pt x="15490" y="15149"/>
                  <a:pt x="15445" y="15149"/>
                </a:cubicBezTo>
                <a:lnTo>
                  <a:pt x="13164" y="15149"/>
                </a:lnTo>
                <a:cubicBezTo>
                  <a:pt x="13119" y="15149"/>
                  <a:pt x="13084" y="15122"/>
                  <a:pt x="13084" y="15088"/>
                </a:cubicBezTo>
                <a:lnTo>
                  <a:pt x="13084" y="9652"/>
                </a:lnTo>
                <a:cubicBezTo>
                  <a:pt x="13084" y="9617"/>
                  <a:pt x="13119" y="9590"/>
                  <a:pt x="13164" y="9590"/>
                </a:cubicBezTo>
                <a:close/>
                <a:moveTo>
                  <a:pt x="6147" y="11440"/>
                </a:moveTo>
                <a:lnTo>
                  <a:pt x="8428" y="11440"/>
                </a:lnTo>
                <a:cubicBezTo>
                  <a:pt x="8473" y="11440"/>
                  <a:pt x="8511" y="11467"/>
                  <a:pt x="8511" y="11502"/>
                </a:cubicBezTo>
                <a:lnTo>
                  <a:pt x="8511" y="15086"/>
                </a:lnTo>
                <a:cubicBezTo>
                  <a:pt x="8511" y="15120"/>
                  <a:pt x="8473" y="15149"/>
                  <a:pt x="8428" y="15149"/>
                </a:cubicBezTo>
                <a:lnTo>
                  <a:pt x="6147" y="15149"/>
                </a:lnTo>
                <a:cubicBezTo>
                  <a:pt x="6102" y="15149"/>
                  <a:pt x="6067" y="15120"/>
                  <a:pt x="6067" y="15086"/>
                </a:cubicBezTo>
                <a:lnTo>
                  <a:pt x="6067" y="11502"/>
                </a:lnTo>
                <a:cubicBezTo>
                  <a:pt x="6067" y="11467"/>
                  <a:pt x="6102" y="11440"/>
                  <a:pt x="6147" y="11440"/>
                </a:cubicBezTo>
                <a:close/>
                <a:moveTo>
                  <a:pt x="3933" y="15866"/>
                </a:moveTo>
                <a:lnTo>
                  <a:pt x="17662" y="15866"/>
                </a:lnTo>
                <a:cubicBezTo>
                  <a:pt x="17707" y="15866"/>
                  <a:pt x="17742" y="15895"/>
                  <a:pt x="17742" y="15929"/>
                </a:cubicBezTo>
                <a:lnTo>
                  <a:pt x="17746" y="16878"/>
                </a:lnTo>
                <a:cubicBezTo>
                  <a:pt x="17746" y="16913"/>
                  <a:pt x="17709" y="16941"/>
                  <a:pt x="17664" y="16941"/>
                </a:cubicBezTo>
                <a:lnTo>
                  <a:pt x="3935" y="16941"/>
                </a:lnTo>
                <a:cubicBezTo>
                  <a:pt x="3890" y="16941"/>
                  <a:pt x="3853" y="16912"/>
                  <a:pt x="3853" y="16878"/>
                </a:cubicBezTo>
                <a:lnTo>
                  <a:pt x="3850" y="15929"/>
                </a:lnTo>
                <a:cubicBezTo>
                  <a:pt x="3850" y="15895"/>
                  <a:pt x="3888" y="15866"/>
                  <a:pt x="3933" y="15866"/>
                </a:cubicBezTo>
                <a:close/>
              </a:path>
            </a:pathLst>
          </a:custGeom>
          <a:solidFill>
            <a:srgbClr val="FFFFFF"/>
          </a:solidFill>
          <a:ln w="12700">
            <a:miter lim="400000"/>
          </a:ln>
        </p:spPr>
        <p:txBody>
          <a:bodyPr lIns="50800" tIns="50800" rIns="50800" bIns="50800" anchor="ctr"/>
          <a:lstStyle/>
          <a:p>
            <a:pPr defTabSz="584200">
              <a:defRPr sz="2200">
                <a:solidFill>
                  <a:srgbClr val="000000"/>
                </a:solidFill>
                <a:latin typeface="Helvetica Neue Medium"/>
                <a:ea typeface="Helvetica Neue Medium"/>
                <a:cs typeface="Helvetica Neue Medium"/>
                <a:sym typeface="Helvetica Neue Medium"/>
              </a:defRPr>
            </a:pPr>
            <a:endParaRPr/>
          </a:p>
        </p:txBody>
      </p:sp>
      <mc:AlternateContent xmlns:mc="http://schemas.openxmlformats.org/markup-compatibility/2006" xmlns:a14="http://schemas.microsoft.com/office/drawing/2010/main">
        <mc:Choice Requires="a14">
          <p:sp>
            <p:nvSpPr>
              <p:cNvPr id="279" name="幅值：相同或不同"/>
              <p:cNvSpPr txBox="1"/>
              <p:nvPr/>
            </p:nvSpPr>
            <p:spPr>
              <a:xfrm>
                <a:off x="1272686" y="2242633"/>
                <a:ext cx="4636279" cy="74496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marL="300789" indent="-300789" algn="l">
                  <a:buSzPct val="100000"/>
                  <a:buChar char="•"/>
                  <a:defRPr sz="3400">
                    <a:solidFill>
                      <a:srgbClr val="A9A9A9"/>
                    </a:solidFill>
                  </a:defRPr>
                </a:pPr>
                <a:r>
                  <a:t>入射光发散角</a:t>
                </a:r>
                <a14:m>
                  <m:oMath xmlns:m="http://schemas.openxmlformats.org/officeDocument/2006/math">
                    <m:sSub>
                      <m:sSubPr>
                        <m:ctrlPr>
                          <a:rPr sz="4350" i="1">
                            <a:solidFill>
                              <a:srgbClr val="A9A9A9"/>
                            </a:solidFill>
                            <a:latin typeface="Cambria Math" panose="02040503050406030204" pitchFamily="18" charset="0"/>
                          </a:rPr>
                        </m:ctrlPr>
                      </m:sSubPr>
                      <m:e>
                        <m:r>
                          <a:rPr sz="4350" i="1">
                            <a:solidFill>
                              <a:srgbClr val="A9A9A9"/>
                            </a:solidFill>
                            <a:latin typeface="Cambria Math" panose="02040503050406030204" pitchFamily="18" charset="0"/>
                          </a:rPr>
                          <m:t>𝜃</m:t>
                        </m:r>
                      </m:e>
                      <m:sub>
                        <m:r>
                          <a:rPr sz="4350" i="1">
                            <a:solidFill>
                              <a:srgbClr val="A9A9A9"/>
                            </a:solidFill>
                            <a:latin typeface="Cambria Math" panose="02040503050406030204" pitchFamily="18" charset="0"/>
                          </a:rPr>
                          <m:t>𝑖</m:t>
                        </m:r>
                      </m:sub>
                    </m:sSub>
                  </m:oMath>
                </a14:m>
                <a:r>
                  <a:t>的影响</a:t>
                </a:r>
              </a:p>
            </p:txBody>
          </p:sp>
        </mc:Choice>
        <mc:Fallback xmlns="">
          <p:sp>
            <p:nvSpPr>
              <p:cNvPr id="279" name="幅值：相同或不同"/>
              <p:cNvSpPr txBox="1">
                <a:spLocks noRot="1" noChangeAspect="1" noMove="1" noResize="1" noEditPoints="1" noAdjustHandles="1" noChangeArrowheads="1" noChangeShapeType="1" noTextEdit="1"/>
              </p:cNvSpPr>
              <p:nvPr/>
            </p:nvSpPr>
            <p:spPr>
              <a:xfrm>
                <a:off x="1272686" y="2242633"/>
                <a:ext cx="4636279" cy="744965"/>
              </a:xfrm>
              <a:prstGeom prst="rect">
                <a:avLst/>
              </a:prstGeom>
              <a:blipFill>
                <a:blip r:embed="rId2"/>
                <a:stretch>
                  <a:fillRect l="-4372" r="-7104" b="-21667"/>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80" name="幅值：相同或不同"/>
              <p:cNvSpPr txBox="1"/>
              <p:nvPr/>
            </p:nvSpPr>
            <p:spPr>
              <a:xfrm>
                <a:off x="1272686" y="3104810"/>
                <a:ext cx="4675920" cy="74496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marL="300789" indent="-300789" algn="l">
                  <a:buSzPct val="100000"/>
                  <a:buChar char="•"/>
                  <a:defRPr sz="3400"/>
                </a:pPr>
                <a:r>
                  <a:t>有限扫描长度</a:t>
                </a:r>
                <a14:m>
                  <m:oMath xmlns:m="http://schemas.openxmlformats.org/officeDocument/2006/math">
                    <m:sSub>
                      <m:sSubPr>
                        <m:ctrlPr>
                          <a:rPr sz="4100" i="1">
                            <a:solidFill>
                              <a:srgbClr val="FEFFFE"/>
                            </a:solidFill>
                            <a:latin typeface="Cambria Math" panose="02040503050406030204" pitchFamily="18" charset="0"/>
                          </a:rPr>
                        </m:ctrlPr>
                      </m:sSubPr>
                      <m:e>
                        <m:r>
                          <a:rPr sz="4100" i="1">
                            <a:solidFill>
                              <a:srgbClr val="FEFFFE"/>
                            </a:solidFill>
                            <a:latin typeface="Cambria Math" panose="02040503050406030204" pitchFamily="18" charset="0"/>
                          </a:rPr>
                          <m:t>𝐿</m:t>
                        </m:r>
                      </m:e>
                      <m:sub>
                        <m:r>
                          <a:rPr sz="4100" i="1">
                            <a:solidFill>
                              <a:srgbClr val="FEFFFE"/>
                            </a:solidFill>
                            <a:latin typeface="Cambria Math" panose="02040503050406030204" pitchFamily="18" charset="0"/>
                          </a:rPr>
                          <m:t>𝑖</m:t>
                        </m:r>
                      </m:sub>
                    </m:sSub>
                  </m:oMath>
                </a14:m>
                <a:r>
                  <a:t>的影响</a:t>
                </a:r>
              </a:p>
            </p:txBody>
          </p:sp>
        </mc:Choice>
        <mc:Fallback xmlns="">
          <p:sp>
            <p:nvSpPr>
              <p:cNvPr id="280" name="幅值：相同或不同"/>
              <p:cNvSpPr txBox="1">
                <a:spLocks noRot="1" noChangeAspect="1" noMove="1" noResize="1" noEditPoints="1" noAdjustHandles="1" noChangeArrowheads="1" noChangeShapeType="1" noTextEdit="1"/>
              </p:cNvSpPr>
              <p:nvPr/>
            </p:nvSpPr>
            <p:spPr>
              <a:xfrm>
                <a:off x="1272686" y="3104810"/>
                <a:ext cx="4675920" cy="744965"/>
              </a:xfrm>
              <a:prstGeom prst="rect">
                <a:avLst/>
              </a:prstGeom>
              <a:blipFill>
                <a:blip r:embed="rId3"/>
                <a:stretch>
                  <a:fillRect l="-4336" t="-1667" r="-5691" b="-20000"/>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CN">
                    <a:noFill/>
                  </a:rPr>
                  <a:t> </a:t>
                </a:r>
              </a:p>
            </p:txBody>
          </p:sp>
        </mc:Fallback>
      </mc:AlternateContent>
      <p:sp>
        <p:nvSpPr>
          <p:cNvPr id="281" name="实验结果"/>
          <p:cNvSpPr txBox="1"/>
          <p:nvPr/>
        </p:nvSpPr>
        <p:spPr>
          <a:xfrm>
            <a:off x="1692217" y="927099"/>
            <a:ext cx="4737457"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584200">
              <a:lnSpc>
                <a:spcPct val="120000"/>
              </a:lnSpc>
              <a:defRPr sz="2800" b="1"/>
            </a:lvl1pPr>
          </a:lstStyle>
          <a:p>
            <a:r>
              <a:t>卷积结果（以632.8nm为例）</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3" name="FinalVideo_1634885629.969586.mov" descr="FinalVideo_1634885629.969586.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149834" y="-266397"/>
            <a:ext cx="13661131" cy="10384932"/>
          </a:xfrm>
          <a:prstGeom prst="rect">
            <a:avLst/>
          </a:prstGeom>
          <a:ln w="12700">
            <a:miter lim="400000"/>
          </a:ln>
        </p:spPr>
      </p:pic>
      <p:pic>
        <p:nvPicPr>
          <p:cNvPr id="2" name="cd3bf79afa6c84d4cddf753bccb60ab8">
            <a:hlinkClick r:id="" action="ppaction://media"/>
            <a:extLst>
              <a:ext uri="{FF2B5EF4-FFF2-40B4-BE49-F238E27FC236}">
                <a16:creationId xmlns:a16="http://schemas.microsoft.com/office/drawing/2014/main" id="{79D4288B-B7FF-4DAD-9F2C-F5756EB21EBD}"/>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150703" y="-266397"/>
            <a:ext cx="13662000" cy="10395928"/>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8" fill="hold"/>
                                        <p:tgtEl>
                                          <p:spTgt spid="283"/>
                                        </p:tgtEl>
                                      </p:cBhvr>
                                    </p:cmd>
                                  </p:childTnLst>
                                </p:cTn>
                              </p:par>
                            </p:childTnLst>
                          </p:cTn>
                        </p:par>
                        <p:par>
                          <p:cTn id="7" fill="hold">
                            <p:stCondLst>
                              <p:cond delay="1"/>
                            </p:stCondLst>
                            <p:childTnLst>
                              <p:par>
                                <p:cTn id="8" presetID="1" presetClass="mediacall" presetSubtype="0" fill="hold" nodeType="afterEffect">
                                  <p:stCondLst>
                                    <p:cond delay="0"/>
                                  </p:stCondLst>
                                  <p:childTnLst>
                                    <p:cmd type="call" cmd="playFrom(0.0)">
                                      <p:cBhvr>
                                        <p:cTn id="9" dur="66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0" fill="hold" display="0">
                  <p:stCondLst>
                    <p:cond delay="indefinite"/>
                  </p:stCondLst>
                </p:cTn>
                <p:tgtEl>
                  <p:spTgt spid="283"/>
                </p:tgtEl>
              </p:cMediaNode>
            </p:video>
            <p:seq concurrent="1" prevAc="none" nextAc="seek">
              <p:cTn id="11" restart="whenNotActive" fill="hold" evtFilter="cancelBubble" nodeType="interactiveSeq">
                <p:stCondLst>
                  <p:cond evt="onClick" delay="0">
                    <p:tgtEl>
                      <p:spTgt spid="28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283"/>
                                        </p:tgtEl>
                                      </p:cBhvr>
                                    </p:cmd>
                                  </p:childTnLst>
                                </p:cTn>
                              </p:par>
                            </p:childTnLst>
                          </p:cTn>
                        </p:par>
                      </p:childTnLst>
                    </p:cTn>
                  </p:par>
                </p:childTnLst>
              </p:cTn>
              <p:nextCondLst>
                <p:cond evt="onClick" delay="0">
                  <p:tgtEl>
                    <p:spTgt spid="283"/>
                  </p:tgtEl>
                </p:cond>
              </p:nextCondLst>
            </p:seq>
            <p:video>
              <p:cMediaNode vol="80000">
                <p:cTn id="16" fill="hold" display="0">
                  <p:stCondLst>
                    <p:cond delay="indefinite"/>
                  </p:stCondLst>
                </p:cTn>
                <p:tgtEl>
                  <p:spTgt spid="2"/>
                </p:tgtEl>
              </p:cMediaNode>
            </p:video>
            <p:seq concurrent="1" nextAc="seek">
              <p:cTn id="17" restart="whenNotActive" fill="hold" evtFilter="cancelBubble" nodeType="interactiveSeq">
                <p:stCondLst>
                  <p:cond evt="onClick" delay="0">
                    <p:tgtEl>
                      <p:spTgt spid="2"/>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实验结果"/>
          <p:cNvSpPr txBox="1"/>
          <p:nvPr/>
        </p:nvSpPr>
        <p:spPr>
          <a:xfrm>
            <a:off x="1692217" y="927099"/>
            <a:ext cx="15367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584200">
              <a:lnSpc>
                <a:spcPct val="120000"/>
              </a:lnSpc>
              <a:defRPr sz="2800" b="1"/>
            </a:lvl1pPr>
          </a:lstStyle>
          <a:p>
            <a:r>
              <a:t>实验原理</a:t>
            </a:r>
          </a:p>
        </p:txBody>
      </p:sp>
      <p:sp>
        <p:nvSpPr>
          <p:cNvPr id="167" name="Atom"/>
          <p:cNvSpPr/>
          <p:nvPr/>
        </p:nvSpPr>
        <p:spPr>
          <a:xfrm>
            <a:off x="870928" y="800098"/>
            <a:ext cx="766688" cy="863603"/>
          </a:xfrm>
          <a:custGeom>
            <a:avLst/>
            <a:gdLst/>
            <a:ahLst/>
            <a:cxnLst>
              <a:cxn ang="0">
                <a:pos x="wd2" y="hd2"/>
              </a:cxn>
              <a:cxn ang="5400000">
                <a:pos x="wd2" y="hd2"/>
              </a:cxn>
              <a:cxn ang="10800000">
                <a:pos x="wd2" y="hd2"/>
              </a:cxn>
              <a:cxn ang="16200000">
                <a:pos x="wd2" y="hd2"/>
              </a:cxn>
            </a:cxnLst>
            <a:rect l="0" t="0" r="r" b="b"/>
            <a:pathLst>
              <a:path w="21048" h="21600" extrusionOk="0">
                <a:moveTo>
                  <a:pt x="10524" y="0"/>
                </a:moveTo>
                <a:cubicBezTo>
                  <a:pt x="9635" y="0"/>
                  <a:pt x="8359" y="577"/>
                  <a:pt x="7326" y="3327"/>
                </a:cubicBezTo>
                <a:cubicBezTo>
                  <a:pt x="7137" y="3832"/>
                  <a:pt x="6970" y="4380"/>
                  <a:pt x="6824" y="4961"/>
                </a:cubicBezTo>
                <a:cubicBezTo>
                  <a:pt x="6200" y="4785"/>
                  <a:pt x="5595" y="4643"/>
                  <a:pt x="5020" y="4540"/>
                </a:cubicBezTo>
                <a:cubicBezTo>
                  <a:pt x="1890" y="3980"/>
                  <a:pt x="703" y="4698"/>
                  <a:pt x="258" y="5400"/>
                </a:cubicBezTo>
                <a:cubicBezTo>
                  <a:pt x="-186" y="6101"/>
                  <a:pt x="-276" y="7396"/>
                  <a:pt x="1822" y="9586"/>
                </a:cubicBezTo>
                <a:cubicBezTo>
                  <a:pt x="2207" y="9988"/>
                  <a:pt x="2643" y="10394"/>
                  <a:pt x="3123" y="10799"/>
                </a:cubicBezTo>
                <a:cubicBezTo>
                  <a:pt x="2644" y="11204"/>
                  <a:pt x="2207" y="11610"/>
                  <a:pt x="1822" y="12013"/>
                </a:cubicBezTo>
                <a:cubicBezTo>
                  <a:pt x="-276" y="14202"/>
                  <a:pt x="-186" y="15499"/>
                  <a:pt x="258" y="16200"/>
                </a:cubicBezTo>
                <a:cubicBezTo>
                  <a:pt x="591" y="16726"/>
                  <a:pt x="1341" y="17260"/>
                  <a:pt x="3011" y="17260"/>
                </a:cubicBezTo>
                <a:cubicBezTo>
                  <a:pt x="3571" y="17260"/>
                  <a:pt x="4234" y="17200"/>
                  <a:pt x="5020" y="17060"/>
                </a:cubicBezTo>
                <a:cubicBezTo>
                  <a:pt x="5595" y="16957"/>
                  <a:pt x="6200" y="16815"/>
                  <a:pt x="6824" y="16639"/>
                </a:cubicBezTo>
                <a:cubicBezTo>
                  <a:pt x="6970" y="17220"/>
                  <a:pt x="7137" y="17766"/>
                  <a:pt x="7326" y="18271"/>
                </a:cubicBezTo>
                <a:cubicBezTo>
                  <a:pt x="8359" y="21022"/>
                  <a:pt x="9635" y="21600"/>
                  <a:pt x="10524" y="21600"/>
                </a:cubicBezTo>
                <a:cubicBezTo>
                  <a:pt x="11413" y="21600"/>
                  <a:pt x="12689" y="21022"/>
                  <a:pt x="13722" y="18271"/>
                </a:cubicBezTo>
                <a:cubicBezTo>
                  <a:pt x="13911" y="17766"/>
                  <a:pt x="14080" y="17220"/>
                  <a:pt x="14226" y="16639"/>
                </a:cubicBezTo>
                <a:cubicBezTo>
                  <a:pt x="14850" y="16815"/>
                  <a:pt x="15453" y="16957"/>
                  <a:pt x="16028" y="17060"/>
                </a:cubicBezTo>
                <a:cubicBezTo>
                  <a:pt x="16814" y="17200"/>
                  <a:pt x="17479" y="17260"/>
                  <a:pt x="18038" y="17260"/>
                </a:cubicBezTo>
                <a:cubicBezTo>
                  <a:pt x="19709" y="17260"/>
                  <a:pt x="20457" y="16726"/>
                  <a:pt x="20790" y="16200"/>
                </a:cubicBezTo>
                <a:cubicBezTo>
                  <a:pt x="21234" y="15499"/>
                  <a:pt x="21324" y="14202"/>
                  <a:pt x="19226" y="12013"/>
                </a:cubicBezTo>
                <a:cubicBezTo>
                  <a:pt x="18841" y="11610"/>
                  <a:pt x="18405" y="11204"/>
                  <a:pt x="17925" y="10799"/>
                </a:cubicBezTo>
                <a:cubicBezTo>
                  <a:pt x="18404" y="10394"/>
                  <a:pt x="18841" y="9988"/>
                  <a:pt x="19226" y="9586"/>
                </a:cubicBezTo>
                <a:cubicBezTo>
                  <a:pt x="21324" y="7396"/>
                  <a:pt x="21234" y="6101"/>
                  <a:pt x="20790" y="5400"/>
                </a:cubicBezTo>
                <a:cubicBezTo>
                  <a:pt x="20345" y="4698"/>
                  <a:pt x="19158" y="3980"/>
                  <a:pt x="16028" y="4540"/>
                </a:cubicBezTo>
                <a:cubicBezTo>
                  <a:pt x="15453" y="4643"/>
                  <a:pt x="14850" y="4785"/>
                  <a:pt x="14226" y="4961"/>
                </a:cubicBezTo>
                <a:cubicBezTo>
                  <a:pt x="14080" y="4380"/>
                  <a:pt x="13911" y="3832"/>
                  <a:pt x="13722" y="3327"/>
                </a:cubicBezTo>
                <a:cubicBezTo>
                  <a:pt x="12689" y="577"/>
                  <a:pt x="11413" y="0"/>
                  <a:pt x="10524" y="0"/>
                </a:cubicBezTo>
                <a:close/>
                <a:moveTo>
                  <a:pt x="10524" y="856"/>
                </a:moveTo>
                <a:cubicBezTo>
                  <a:pt x="11556" y="856"/>
                  <a:pt x="12661" y="2513"/>
                  <a:pt x="13329" y="5231"/>
                </a:cubicBezTo>
                <a:cubicBezTo>
                  <a:pt x="12420" y="5525"/>
                  <a:pt x="11478" y="5885"/>
                  <a:pt x="10524" y="6304"/>
                </a:cubicBezTo>
                <a:cubicBezTo>
                  <a:pt x="9571" y="5885"/>
                  <a:pt x="8628" y="5525"/>
                  <a:pt x="7719" y="5231"/>
                </a:cubicBezTo>
                <a:cubicBezTo>
                  <a:pt x="8386" y="2513"/>
                  <a:pt x="9492" y="856"/>
                  <a:pt x="10524" y="856"/>
                </a:cubicBezTo>
                <a:close/>
                <a:moveTo>
                  <a:pt x="3015" y="5197"/>
                </a:moveTo>
                <a:cubicBezTo>
                  <a:pt x="3968" y="5197"/>
                  <a:pt x="5206" y="5394"/>
                  <a:pt x="6633" y="5801"/>
                </a:cubicBezTo>
                <a:cubicBezTo>
                  <a:pt x="6458" y="6666"/>
                  <a:pt x="6330" y="7591"/>
                  <a:pt x="6252" y="8553"/>
                </a:cubicBezTo>
                <a:cubicBezTo>
                  <a:pt x="5377" y="9095"/>
                  <a:pt x="4562" y="9658"/>
                  <a:pt x="3828" y="10229"/>
                </a:cubicBezTo>
                <a:cubicBezTo>
                  <a:pt x="3348" y="9826"/>
                  <a:pt x="2912" y="9422"/>
                  <a:pt x="2530" y="9023"/>
                </a:cubicBezTo>
                <a:cubicBezTo>
                  <a:pt x="1217" y="7653"/>
                  <a:pt x="672" y="6459"/>
                  <a:pt x="1072" y="5828"/>
                </a:cubicBezTo>
                <a:cubicBezTo>
                  <a:pt x="1335" y="5413"/>
                  <a:pt x="2020" y="5197"/>
                  <a:pt x="3015" y="5197"/>
                </a:cubicBezTo>
                <a:close/>
                <a:moveTo>
                  <a:pt x="18035" y="5197"/>
                </a:moveTo>
                <a:cubicBezTo>
                  <a:pt x="19030" y="5197"/>
                  <a:pt x="19713" y="5413"/>
                  <a:pt x="19976" y="5828"/>
                </a:cubicBezTo>
                <a:cubicBezTo>
                  <a:pt x="20376" y="6459"/>
                  <a:pt x="19831" y="7653"/>
                  <a:pt x="18518" y="9023"/>
                </a:cubicBezTo>
                <a:cubicBezTo>
                  <a:pt x="18136" y="9422"/>
                  <a:pt x="17702" y="9826"/>
                  <a:pt x="17221" y="10229"/>
                </a:cubicBezTo>
                <a:cubicBezTo>
                  <a:pt x="16488" y="9658"/>
                  <a:pt x="15673" y="9095"/>
                  <a:pt x="14798" y="8553"/>
                </a:cubicBezTo>
                <a:cubicBezTo>
                  <a:pt x="14720" y="7591"/>
                  <a:pt x="14590" y="6665"/>
                  <a:pt x="14415" y="5801"/>
                </a:cubicBezTo>
                <a:cubicBezTo>
                  <a:pt x="15842" y="5394"/>
                  <a:pt x="17082" y="5197"/>
                  <a:pt x="18035" y="5197"/>
                </a:cubicBezTo>
                <a:close/>
                <a:moveTo>
                  <a:pt x="7532" y="6078"/>
                </a:moveTo>
                <a:cubicBezTo>
                  <a:pt x="8148" y="6281"/>
                  <a:pt x="8794" y="6520"/>
                  <a:pt x="9461" y="6795"/>
                </a:cubicBezTo>
                <a:cubicBezTo>
                  <a:pt x="9088" y="6975"/>
                  <a:pt x="8715" y="7162"/>
                  <a:pt x="8343" y="7358"/>
                </a:cubicBezTo>
                <a:cubicBezTo>
                  <a:pt x="7971" y="7553"/>
                  <a:pt x="7605" y="7754"/>
                  <a:pt x="7248" y="7958"/>
                </a:cubicBezTo>
                <a:cubicBezTo>
                  <a:pt x="7320" y="7295"/>
                  <a:pt x="7416" y="6666"/>
                  <a:pt x="7532" y="6078"/>
                </a:cubicBezTo>
                <a:close/>
                <a:moveTo>
                  <a:pt x="13516" y="6078"/>
                </a:moveTo>
                <a:cubicBezTo>
                  <a:pt x="13632" y="6666"/>
                  <a:pt x="13728" y="7295"/>
                  <a:pt x="13800" y="7958"/>
                </a:cubicBezTo>
                <a:cubicBezTo>
                  <a:pt x="13443" y="7754"/>
                  <a:pt x="13078" y="7553"/>
                  <a:pt x="12706" y="7358"/>
                </a:cubicBezTo>
                <a:cubicBezTo>
                  <a:pt x="12335" y="7162"/>
                  <a:pt x="11962" y="6975"/>
                  <a:pt x="11589" y="6795"/>
                </a:cubicBezTo>
                <a:cubicBezTo>
                  <a:pt x="12256" y="6520"/>
                  <a:pt x="12900" y="6281"/>
                  <a:pt x="13516" y="6078"/>
                </a:cubicBezTo>
                <a:close/>
                <a:moveTo>
                  <a:pt x="10524" y="7258"/>
                </a:moveTo>
                <a:cubicBezTo>
                  <a:pt x="11084" y="7514"/>
                  <a:pt x="11656" y="7793"/>
                  <a:pt x="12236" y="8099"/>
                </a:cubicBezTo>
                <a:cubicBezTo>
                  <a:pt x="12807" y="8399"/>
                  <a:pt x="13361" y="8709"/>
                  <a:pt x="13892" y="9029"/>
                </a:cubicBezTo>
                <a:cubicBezTo>
                  <a:pt x="13929" y="9598"/>
                  <a:pt x="13948" y="10189"/>
                  <a:pt x="13948" y="10799"/>
                </a:cubicBezTo>
                <a:cubicBezTo>
                  <a:pt x="13948" y="11410"/>
                  <a:pt x="13927" y="12000"/>
                  <a:pt x="13890" y="12570"/>
                </a:cubicBezTo>
                <a:cubicBezTo>
                  <a:pt x="13359" y="12889"/>
                  <a:pt x="12806" y="13201"/>
                  <a:pt x="12236" y="13501"/>
                </a:cubicBezTo>
                <a:cubicBezTo>
                  <a:pt x="11655" y="13807"/>
                  <a:pt x="11084" y="14087"/>
                  <a:pt x="10524" y="14342"/>
                </a:cubicBezTo>
                <a:cubicBezTo>
                  <a:pt x="9964" y="14087"/>
                  <a:pt x="9393" y="13807"/>
                  <a:pt x="8812" y="13501"/>
                </a:cubicBezTo>
                <a:cubicBezTo>
                  <a:pt x="8241" y="13201"/>
                  <a:pt x="7689" y="12891"/>
                  <a:pt x="7158" y="12571"/>
                </a:cubicBezTo>
                <a:cubicBezTo>
                  <a:pt x="7121" y="12002"/>
                  <a:pt x="7100" y="11410"/>
                  <a:pt x="7100" y="10799"/>
                </a:cubicBezTo>
                <a:cubicBezTo>
                  <a:pt x="7100" y="10189"/>
                  <a:pt x="7121" y="9598"/>
                  <a:pt x="7158" y="9029"/>
                </a:cubicBezTo>
                <a:cubicBezTo>
                  <a:pt x="7689" y="8709"/>
                  <a:pt x="8241" y="8399"/>
                  <a:pt x="8812" y="8099"/>
                </a:cubicBezTo>
                <a:cubicBezTo>
                  <a:pt x="9393" y="7793"/>
                  <a:pt x="9964" y="7514"/>
                  <a:pt x="10524" y="7258"/>
                </a:cubicBezTo>
                <a:close/>
                <a:moveTo>
                  <a:pt x="10524" y="9608"/>
                </a:moveTo>
                <a:cubicBezTo>
                  <a:pt x="10189" y="9608"/>
                  <a:pt x="9855" y="9724"/>
                  <a:pt x="9600" y="9957"/>
                </a:cubicBezTo>
                <a:cubicBezTo>
                  <a:pt x="9089" y="10422"/>
                  <a:pt x="9089" y="11178"/>
                  <a:pt x="9600" y="11643"/>
                </a:cubicBezTo>
                <a:cubicBezTo>
                  <a:pt x="10110" y="12108"/>
                  <a:pt x="10938" y="12108"/>
                  <a:pt x="11448" y="11643"/>
                </a:cubicBezTo>
                <a:cubicBezTo>
                  <a:pt x="11959" y="11178"/>
                  <a:pt x="11959" y="10422"/>
                  <a:pt x="11448" y="9957"/>
                </a:cubicBezTo>
                <a:cubicBezTo>
                  <a:pt x="11193" y="9724"/>
                  <a:pt x="10859" y="9608"/>
                  <a:pt x="10524" y="9608"/>
                </a:cubicBezTo>
                <a:close/>
                <a:moveTo>
                  <a:pt x="6185" y="9638"/>
                </a:moveTo>
                <a:cubicBezTo>
                  <a:pt x="6169" y="10021"/>
                  <a:pt x="6161" y="10408"/>
                  <a:pt x="6161" y="10799"/>
                </a:cubicBezTo>
                <a:cubicBezTo>
                  <a:pt x="6161" y="11190"/>
                  <a:pt x="6169" y="11579"/>
                  <a:pt x="6185" y="11962"/>
                </a:cubicBezTo>
                <a:cubicBezTo>
                  <a:pt x="5601" y="11581"/>
                  <a:pt x="5050" y="11191"/>
                  <a:pt x="4540" y="10799"/>
                </a:cubicBezTo>
                <a:cubicBezTo>
                  <a:pt x="5050" y="10407"/>
                  <a:pt x="5601" y="10019"/>
                  <a:pt x="6185" y="9638"/>
                </a:cubicBezTo>
                <a:close/>
                <a:moveTo>
                  <a:pt x="14863" y="9638"/>
                </a:moveTo>
                <a:cubicBezTo>
                  <a:pt x="15447" y="10019"/>
                  <a:pt x="15998" y="10407"/>
                  <a:pt x="16508" y="10799"/>
                </a:cubicBezTo>
                <a:cubicBezTo>
                  <a:pt x="15998" y="11191"/>
                  <a:pt x="15447" y="11581"/>
                  <a:pt x="14863" y="11962"/>
                </a:cubicBezTo>
                <a:cubicBezTo>
                  <a:pt x="14879" y="11579"/>
                  <a:pt x="14887" y="11190"/>
                  <a:pt x="14887" y="10799"/>
                </a:cubicBezTo>
                <a:cubicBezTo>
                  <a:pt x="14887" y="10408"/>
                  <a:pt x="14879" y="10021"/>
                  <a:pt x="14863" y="9638"/>
                </a:cubicBezTo>
                <a:close/>
                <a:moveTo>
                  <a:pt x="3828" y="11371"/>
                </a:moveTo>
                <a:cubicBezTo>
                  <a:pt x="4562" y="11942"/>
                  <a:pt x="5377" y="12505"/>
                  <a:pt x="6252" y="13047"/>
                </a:cubicBezTo>
                <a:cubicBezTo>
                  <a:pt x="6330" y="14009"/>
                  <a:pt x="6458" y="14933"/>
                  <a:pt x="6633" y="15797"/>
                </a:cubicBezTo>
                <a:cubicBezTo>
                  <a:pt x="5206" y="16204"/>
                  <a:pt x="3968" y="16403"/>
                  <a:pt x="3015" y="16403"/>
                </a:cubicBezTo>
                <a:cubicBezTo>
                  <a:pt x="2020" y="16403"/>
                  <a:pt x="1335" y="16187"/>
                  <a:pt x="1072" y="15772"/>
                </a:cubicBezTo>
                <a:cubicBezTo>
                  <a:pt x="672" y="15141"/>
                  <a:pt x="1217" y="13947"/>
                  <a:pt x="2530" y="12577"/>
                </a:cubicBezTo>
                <a:cubicBezTo>
                  <a:pt x="2912" y="12178"/>
                  <a:pt x="3348" y="11774"/>
                  <a:pt x="3828" y="11371"/>
                </a:cubicBezTo>
                <a:close/>
                <a:moveTo>
                  <a:pt x="17220" y="11371"/>
                </a:moveTo>
                <a:cubicBezTo>
                  <a:pt x="17700" y="11774"/>
                  <a:pt x="18136" y="12178"/>
                  <a:pt x="18518" y="12577"/>
                </a:cubicBezTo>
                <a:cubicBezTo>
                  <a:pt x="19831" y="13947"/>
                  <a:pt x="20376" y="15141"/>
                  <a:pt x="19976" y="15772"/>
                </a:cubicBezTo>
                <a:cubicBezTo>
                  <a:pt x="19713" y="16187"/>
                  <a:pt x="19030" y="16403"/>
                  <a:pt x="18035" y="16403"/>
                </a:cubicBezTo>
                <a:cubicBezTo>
                  <a:pt x="17082" y="16403"/>
                  <a:pt x="15842" y="16204"/>
                  <a:pt x="14415" y="15797"/>
                </a:cubicBezTo>
                <a:cubicBezTo>
                  <a:pt x="14590" y="14933"/>
                  <a:pt x="14718" y="14009"/>
                  <a:pt x="14796" y="13047"/>
                </a:cubicBezTo>
                <a:cubicBezTo>
                  <a:pt x="15671" y="12505"/>
                  <a:pt x="16486" y="11942"/>
                  <a:pt x="17220" y="11371"/>
                </a:cubicBezTo>
                <a:close/>
                <a:moveTo>
                  <a:pt x="7248" y="13642"/>
                </a:moveTo>
                <a:cubicBezTo>
                  <a:pt x="7605" y="13846"/>
                  <a:pt x="7971" y="14047"/>
                  <a:pt x="8343" y="14242"/>
                </a:cubicBezTo>
                <a:cubicBezTo>
                  <a:pt x="8715" y="14438"/>
                  <a:pt x="9088" y="14625"/>
                  <a:pt x="9461" y="14805"/>
                </a:cubicBezTo>
                <a:cubicBezTo>
                  <a:pt x="8794" y="15080"/>
                  <a:pt x="8148" y="15319"/>
                  <a:pt x="7532" y="15522"/>
                </a:cubicBezTo>
                <a:cubicBezTo>
                  <a:pt x="7416" y="14934"/>
                  <a:pt x="7320" y="14305"/>
                  <a:pt x="7248" y="13642"/>
                </a:cubicBezTo>
                <a:close/>
                <a:moveTo>
                  <a:pt x="13800" y="13642"/>
                </a:moveTo>
                <a:cubicBezTo>
                  <a:pt x="13728" y="14305"/>
                  <a:pt x="13632" y="14934"/>
                  <a:pt x="13516" y="15522"/>
                </a:cubicBezTo>
                <a:cubicBezTo>
                  <a:pt x="12900" y="15319"/>
                  <a:pt x="12256" y="15080"/>
                  <a:pt x="11589" y="14805"/>
                </a:cubicBezTo>
                <a:cubicBezTo>
                  <a:pt x="11962" y="14625"/>
                  <a:pt x="12335" y="14438"/>
                  <a:pt x="12706" y="14242"/>
                </a:cubicBezTo>
                <a:cubicBezTo>
                  <a:pt x="13078" y="14047"/>
                  <a:pt x="13443" y="13846"/>
                  <a:pt x="13800" y="13642"/>
                </a:cubicBezTo>
                <a:close/>
                <a:moveTo>
                  <a:pt x="10524" y="15294"/>
                </a:moveTo>
                <a:cubicBezTo>
                  <a:pt x="11478" y="15713"/>
                  <a:pt x="12420" y="16075"/>
                  <a:pt x="13329" y="16369"/>
                </a:cubicBezTo>
                <a:cubicBezTo>
                  <a:pt x="12661" y="19087"/>
                  <a:pt x="11556" y="20744"/>
                  <a:pt x="10524" y="20744"/>
                </a:cubicBezTo>
                <a:cubicBezTo>
                  <a:pt x="9492" y="20744"/>
                  <a:pt x="8386" y="19087"/>
                  <a:pt x="7719" y="16369"/>
                </a:cubicBezTo>
                <a:cubicBezTo>
                  <a:pt x="8628" y="16075"/>
                  <a:pt x="9571" y="15713"/>
                  <a:pt x="10524" y="15294"/>
                </a:cubicBezTo>
                <a:close/>
              </a:path>
            </a:pathLst>
          </a:custGeom>
          <a:solidFill>
            <a:srgbClr val="FFFFFF"/>
          </a:solidFill>
          <a:ln w="12700">
            <a:miter lim="400000"/>
          </a:ln>
        </p:spPr>
        <p:txBody>
          <a:bodyPr lIns="50800" tIns="50800" rIns="50800" bIns="50800" anchor="ctr"/>
          <a:lstStyle/>
          <a:p>
            <a:pPr defTabSz="584200">
              <a:defRPr sz="2200">
                <a:solidFill>
                  <a:srgbClr val="000000"/>
                </a:solidFill>
                <a:latin typeface="Helvetica Neue Medium"/>
                <a:ea typeface="Helvetica Neue Medium"/>
                <a:cs typeface="Helvetica Neue Medium"/>
                <a:sym typeface="Helvetica Neue Medium"/>
              </a:defRPr>
            </a:pPr>
            <a:endParaRPr/>
          </a:p>
        </p:txBody>
      </p:sp>
      <mc:AlternateContent xmlns:mc="http://schemas.openxmlformats.org/markup-compatibility/2006" xmlns:a14="http://schemas.microsoft.com/office/drawing/2010/main">
        <mc:Choice Requires="a14">
          <p:sp>
            <p:nvSpPr>
              <p:cNvPr id="168" name="Text"/>
              <p:cNvSpPr txBox="1"/>
              <p:nvPr/>
            </p:nvSpPr>
            <p:spPr>
              <a:xfrm>
                <a:off x="1930400" y="3568700"/>
                <a:ext cx="9633048" cy="912641"/>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lvl1pPr>
                  <a:defRPr sz="4300"/>
                </a:lvl1pPr>
              </a:lstStyle>
              <a:p>
                <a:pPr/>
                <a14:m>
                  <m:oMathPara xmlns:m="http://schemas.openxmlformats.org/officeDocument/2006/math">
                    <m:oMathParaPr>
                      <m:jc m:val="center"/>
                    </m:oMathParaPr>
                    <m:oMath xmlns:m="http://schemas.openxmlformats.org/officeDocument/2006/math">
                      <m:sSub>
                        <m:sSubPr>
                          <m:ctrlPr>
                            <a:rPr sz="5200" i="1">
                              <a:solidFill>
                                <a:srgbClr val="FEFFFE"/>
                              </a:solidFill>
                              <a:latin typeface="Cambria Math" panose="02040503050406030204" pitchFamily="18" charset="0"/>
                            </a:rPr>
                          </m:ctrlPr>
                        </m:sSubPr>
                        <m:e>
                          <m:r>
                            <a:rPr sz="5200" i="1">
                              <a:solidFill>
                                <a:srgbClr val="FEFFFE"/>
                              </a:solidFill>
                              <a:latin typeface="Cambria Math" panose="02040503050406030204" pitchFamily="18" charset="0"/>
                            </a:rPr>
                            <m:t>𝐵</m:t>
                          </m:r>
                        </m:e>
                        <m:sub>
                          <m:r>
                            <a:rPr sz="5200" i="1">
                              <a:solidFill>
                                <a:srgbClr val="FEFFFE"/>
                              </a:solidFill>
                              <a:latin typeface="Cambria Math" panose="02040503050406030204" pitchFamily="18" charset="0"/>
                            </a:rPr>
                            <m:t>𝐼𝐿𝑆</m:t>
                          </m:r>
                        </m:sub>
                      </m:sSub>
                      <m:r>
                        <a:rPr sz="5200" i="1">
                          <a:solidFill>
                            <a:srgbClr val="FEFFFE"/>
                          </a:solidFill>
                          <a:latin typeface="Cambria Math" panose="02040503050406030204" pitchFamily="18" charset="0"/>
                        </a:rPr>
                        <m:t>(</m:t>
                      </m:r>
                      <m:r>
                        <a:rPr sz="5200" i="1">
                          <a:solidFill>
                            <a:srgbClr val="FEFFFE"/>
                          </a:solidFill>
                          <a:latin typeface="Cambria Math" panose="02040503050406030204" pitchFamily="18" charset="0"/>
                        </a:rPr>
                        <m:t>𝜎</m:t>
                      </m:r>
                      <m:r>
                        <a:rPr sz="5200" i="1">
                          <a:solidFill>
                            <a:srgbClr val="FEFFFE"/>
                          </a:solidFill>
                          <a:latin typeface="Cambria Math" panose="02040503050406030204" pitchFamily="18" charset="0"/>
                        </a:rPr>
                        <m:t>)=</m:t>
                      </m:r>
                      <m:sSub>
                        <m:sSubPr>
                          <m:ctrlPr>
                            <a:rPr sz="5200" i="1">
                              <a:solidFill>
                                <a:srgbClr val="FEFFFE"/>
                              </a:solidFill>
                              <a:latin typeface="Cambria Math" panose="02040503050406030204" pitchFamily="18" charset="0"/>
                            </a:rPr>
                          </m:ctrlPr>
                        </m:sSubPr>
                        <m:e>
                          <m:r>
                            <a:rPr sz="5200" i="1">
                              <a:solidFill>
                                <a:srgbClr val="FEFFFE"/>
                              </a:solidFill>
                              <a:latin typeface="Cambria Math" panose="02040503050406030204" pitchFamily="18" charset="0"/>
                            </a:rPr>
                            <m:t>𝐵</m:t>
                          </m:r>
                        </m:e>
                        <m:sub>
                          <m:r>
                            <a:rPr sz="5200" i="1">
                              <a:solidFill>
                                <a:srgbClr val="FEFFFE"/>
                              </a:solidFill>
                              <a:latin typeface="Cambria Math" panose="02040503050406030204" pitchFamily="18" charset="0"/>
                            </a:rPr>
                            <m:t>𝐷𝑖𝑣</m:t>
                          </m:r>
                          <m:r>
                            <a:rPr sz="5200" i="1">
                              <a:solidFill>
                                <a:srgbClr val="FEFFFE"/>
                              </a:solidFill>
                              <a:latin typeface="Cambria Math" panose="02040503050406030204" pitchFamily="18" charset="0"/>
                            </a:rPr>
                            <m:t>−</m:t>
                          </m:r>
                          <m:r>
                            <a:rPr sz="5200" i="1">
                              <a:solidFill>
                                <a:srgbClr val="FEFFFE"/>
                              </a:solidFill>
                              <a:latin typeface="Cambria Math" panose="02040503050406030204" pitchFamily="18" charset="0"/>
                            </a:rPr>
                            <m:t>𝐼𝐿𝑆</m:t>
                          </m:r>
                        </m:sub>
                      </m:sSub>
                      <m:r>
                        <a:rPr sz="5200" i="1">
                          <a:solidFill>
                            <a:srgbClr val="FEFFFE"/>
                          </a:solidFill>
                          <a:latin typeface="Cambria Math" panose="02040503050406030204" pitchFamily="18" charset="0"/>
                        </a:rPr>
                        <m:t>(</m:t>
                      </m:r>
                      <m:r>
                        <a:rPr sz="5200" i="1">
                          <a:solidFill>
                            <a:srgbClr val="FEFFFE"/>
                          </a:solidFill>
                          <a:latin typeface="Cambria Math" panose="02040503050406030204" pitchFamily="18" charset="0"/>
                        </a:rPr>
                        <m:t>𝜎</m:t>
                      </m:r>
                      <m:r>
                        <a:rPr sz="5200" i="1">
                          <a:solidFill>
                            <a:srgbClr val="FEFFFE"/>
                          </a:solidFill>
                          <a:latin typeface="Cambria Math" panose="02040503050406030204" pitchFamily="18" charset="0"/>
                        </a:rPr>
                        <m:t>)∗2</m:t>
                      </m:r>
                      <m:r>
                        <a:rPr sz="5200" i="1">
                          <a:solidFill>
                            <a:srgbClr val="FEFFFE"/>
                          </a:solidFill>
                          <a:latin typeface="Cambria Math" panose="02040503050406030204" pitchFamily="18" charset="0"/>
                        </a:rPr>
                        <m:t>𝐿𝑠𝑖𝑛𝑐</m:t>
                      </m:r>
                      <m:r>
                        <a:rPr sz="5200" i="1">
                          <a:solidFill>
                            <a:srgbClr val="FEFFFE"/>
                          </a:solidFill>
                          <a:latin typeface="Cambria Math" panose="02040503050406030204" pitchFamily="18" charset="0"/>
                        </a:rPr>
                        <m:t>[2</m:t>
                      </m:r>
                      <m:r>
                        <a:rPr sz="5200" i="1">
                          <a:solidFill>
                            <a:srgbClr val="FEFFFE"/>
                          </a:solidFill>
                          <a:latin typeface="Cambria Math" panose="02040503050406030204" pitchFamily="18" charset="0"/>
                        </a:rPr>
                        <m:t>𝜋𝜎</m:t>
                      </m:r>
                      <m:r>
                        <a:rPr sz="5200" i="1">
                          <a:solidFill>
                            <a:srgbClr val="FEFFFE"/>
                          </a:solidFill>
                          <a:latin typeface="Cambria Math" panose="02040503050406030204" pitchFamily="18" charset="0"/>
                        </a:rPr>
                        <m:t>𝐿</m:t>
                      </m:r>
                      <m:r>
                        <a:rPr sz="5200" i="1">
                          <a:solidFill>
                            <a:srgbClr val="FEFFFE"/>
                          </a:solidFill>
                          <a:latin typeface="Cambria Math" panose="02040503050406030204" pitchFamily="18" charset="0"/>
                        </a:rPr>
                        <m:t>]</m:t>
                      </m:r>
                    </m:oMath>
                  </m:oMathPara>
                </a14:m>
                <a:endParaRPr/>
              </a:p>
            </p:txBody>
          </p:sp>
        </mc:Choice>
        <mc:Fallback xmlns="">
          <p:sp>
            <p:nvSpPr>
              <p:cNvPr id="168" name="Text"/>
              <p:cNvSpPr txBox="1">
                <a:spLocks noRot="1" noChangeAspect="1" noMove="1" noResize="1" noEditPoints="1" noAdjustHandles="1" noChangeArrowheads="1" noChangeShapeType="1" noTextEdit="1"/>
              </p:cNvSpPr>
              <p:nvPr/>
            </p:nvSpPr>
            <p:spPr>
              <a:xfrm>
                <a:off x="1930400" y="3568700"/>
                <a:ext cx="9633048" cy="912641"/>
              </a:xfrm>
              <a:prstGeom prst="rect">
                <a:avLst/>
              </a:prstGeom>
              <a:blipFill>
                <a:blip r:embed="rId2"/>
                <a:stretch>
                  <a:fillRect l="-9091" r="-8169" b="-28767"/>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CN">
                    <a:noFill/>
                  </a:rPr>
                  <a:t> </a:t>
                </a:r>
              </a:p>
            </p:txBody>
          </p:sp>
        </mc:Fallback>
      </mc:AlternateContent>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Chart Document"/>
          <p:cNvSpPr/>
          <p:nvPr/>
        </p:nvSpPr>
        <p:spPr>
          <a:xfrm>
            <a:off x="876300" y="800100"/>
            <a:ext cx="666880" cy="863600"/>
          </a:xfrm>
          <a:custGeom>
            <a:avLst/>
            <a:gdLst/>
            <a:ahLst/>
            <a:cxnLst>
              <a:cxn ang="0">
                <a:pos x="wd2" y="hd2"/>
              </a:cxn>
              <a:cxn ang="5400000">
                <a:pos x="wd2" y="hd2"/>
              </a:cxn>
              <a:cxn ang="10800000">
                <a:pos x="wd2" y="hd2"/>
              </a:cxn>
              <a:cxn ang="16200000">
                <a:pos x="wd2" y="hd2"/>
              </a:cxn>
            </a:cxnLst>
            <a:rect l="0" t="0" r="r" b="b"/>
            <a:pathLst>
              <a:path w="21599" h="21600" extrusionOk="0">
                <a:moveTo>
                  <a:pt x="213" y="0"/>
                </a:moveTo>
                <a:cubicBezTo>
                  <a:pt x="96" y="0"/>
                  <a:pt x="0" y="72"/>
                  <a:pt x="0" y="162"/>
                </a:cubicBezTo>
                <a:lnTo>
                  <a:pt x="0" y="21438"/>
                </a:lnTo>
                <a:cubicBezTo>
                  <a:pt x="0" y="21528"/>
                  <a:pt x="96" y="21600"/>
                  <a:pt x="213" y="21600"/>
                </a:cubicBezTo>
                <a:lnTo>
                  <a:pt x="21387" y="21600"/>
                </a:lnTo>
                <a:cubicBezTo>
                  <a:pt x="21503" y="21600"/>
                  <a:pt x="21599" y="21528"/>
                  <a:pt x="21599" y="21438"/>
                </a:cubicBezTo>
                <a:lnTo>
                  <a:pt x="21599" y="5895"/>
                </a:lnTo>
                <a:cubicBezTo>
                  <a:pt x="21600" y="5863"/>
                  <a:pt x="21565" y="5837"/>
                  <a:pt x="21524" y="5837"/>
                </a:cubicBezTo>
                <a:lnTo>
                  <a:pt x="14256" y="5837"/>
                </a:lnTo>
                <a:cubicBezTo>
                  <a:pt x="14139" y="5837"/>
                  <a:pt x="14043" y="5765"/>
                  <a:pt x="14043" y="5674"/>
                </a:cubicBezTo>
                <a:lnTo>
                  <a:pt x="14043" y="58"/>
                </a:lnTo>
                <a:cubicBezTo>
                  <a:pt x="14043" y="26"/>
                  <a:pt x="14009" y="0"/>
                  <a:pt x="13968" y="0"/>
                </a:cubicBezTo>
                <a:lnTo>
                  <a:pt x="213" y="0"/>
                </a:lnTo>
                <a:close/>
                <a:moveTo>
                  <a:pt x="15017" y="86"/>
                </a:moveTo>
                <a:cubicBezTo>
                  <a:pt x="14991" y="94"/>
                  <a:pt x="14972" y="114"/>
                  <a:pt x="14972" y="140"/>
                </a:cubicBezTo>
                <a:lnTo>
                  <a:pt x="14972" y="4958"/>
                </a:lnTo>
                <a:cubicBezTo>
                  <a:pt x="14972" y="5048"/>
                  <a:pt x="15067" y="5120"/>
                  <a:pt x="15184" y="5120"/>
                </a:cubicBezTo>
                <a:lnTo>
                  <a:pt x="21418" y="5120"/>
                </a:lnTo>
                <a:cubicBezTo>
                  <a:pt x="21485" y="5120"/>
                  <a:pt x="21518" y="5058"/>
                  <a:pt x="21471" y="5021"/>
                </a:cubicBezTo>
                <a:lnTo>
                  <a:pt x="15100" y="99"/>
                </a:lnTo>
                <a:cubicBezTo>
                  <a:pt x="15076" y="81"/>
                  <a:pt x="15044" y="78"/>
                  <a:pt x="15017" y="86"/>
                </a:cubicBezTo>
                <a:close/>
                <a:moveTo>
                  <a:pt x="9656" y="7345"/>
                </a:moveTo>
                <a:lnTo>
                  <a:pt x="11938" y="7345"/>
                </a:lnTo>
                <a:cubicBezTo>
                  <a:pt x="11983" y="7345"/>
                  <a:pt x="12018" y="7374"/>
                  <a:pt x="12018" y="7408"/>
                </a:cubicBezTo>
                <a:lnTo>
                  <a:pt x="12018" y="15086"/>
                </a:lnTo>
                <a:cubicBezTo>
                  <a:pt x="12018" y="15120"/>
                  <a:pt x="11983" y="15149"/>
                  <a:pt x="11938" y="15149"/>
                </a:cubicBezTo>
                <a:lnTo>
                  <a:pt x="9656" y="15149"/>
                </a:lnTo>
                <a:cubicBezTo>
                  <a:pt x="9611" y="15149"/>
                  <a:pt x="9574" y="15120"/>
                  <a:pt x="9574" y="15086"/>
                </a:cubicBezTo>
                <a:lnTo>
                  <a:pt x="9574" y="7408"/>
                </a:lnTo>
                <a:cubicBezTo>
                  <a:pt x="9574" y="7374"/>
                  <a:pt x="9611" y="7345"/>
                  <a:pt x="9656" y="7345"/>
                </a:cubicBezTo>
                <a:close/>
                <a:moveTo>
                  <a:pt x="13164" y="9590"/>
                </a:moveTo>
                <a:lnTo>
                  <a:pt x="15445" y="9590"/>
                </a:lnTo>
                <a:cubicBezTo>
                  <a:pt x="15490" y="9590"/>
                  <a:pt x="15527" y="9617"/>
                  <a:pt x="15527" y="9652"/>
                </a:cubicBezTo>
                <a:lnTo>
                  <a:pt x="15527" y="15088"/>
                </a:lnTo>
                <a:cubicBezTo>
                  <a:pt x="15527" y="15122"/>
                  <a:pt x="15490" y="15149"/>
                  <a:pt x="15445" y="15149"/>
                </a:cubicBezTo>
                <a:lnTo>
                  <a:pt x="13164" y="15149"/>
                </a:lnTo>
                <a:cubicBezTo>
                  <a:pt x="13119" y="15149"/>
                  <a:pt x="13084" y="15122"/>
                  <a:pt x="13084" y="15088"/>
                </a:cubicBezTo>
                <a:lnTo>
                  <a:pt x="13084" y="9652"/>
                </a:lnTo>
                <a:cubicBezTo>
                  <a:pt x="13084" y="9617"/>
                  <a:pt x="13119" y="9590"/>
                  <a:pt x="13164" y="9590"/>
                </a:cubicBezTo>
                <a:close/>
                <a:moveTo>
                  <a:pt x="6147" y="11440"/>
                </a:moveTo>
                <a:lnTo>
                  <a:pt x="8428" y="11440"/>
                </a:lnTo>
                <a:cubicBezTo>
                  <a:pt x="8473" y="11440"/>
                  <a:pt x="8511" y="11467"/>
                  <a:pt x="8511" y="11502"/>
                </a:cubicBezTo>
                <a:lnTo>
                  <a:pt x="8511" y="15086"/>
                </a:lnTo>
                <a:cubicBezTo>
                  <a:pt x="8511" y="15120"/>
                  <a:pt x="8473" y="15149"/>
                  <a:pt x="8428" y="15149"/>
                </a:cubicBezTo>
                <a:lnTo>
                  <a:pt x="6147" y="15149"/>
                </a:lnTo>
                <a:cubicBezTo>
                  <a:pt x="6102" y="15149"/>
                  <a:pt x="6067" y="15120"/>
                  <a:pt x="6067" y="15086"/>
                </a:cubicBezTo>
                <a:lnTo>
                  <a:pt x="6067" y="11502"/>
                </a:lnTo>
                <a:cubicBezTo>
                  <a:pt x="6067" y="11467"/>
                  <a:pt x="6102" y="11440"/>
                  <a:pt x="6147" y="11440"/>
                </a:cubicBezTo>
                <a:close/>
                <a:moveTo>
                  <a:pt x="3933" y="15866"/>
                </a:moveTo>
                <a:lnTo>
                  <a:pt x="17662" y="15866"/>
                </a:lnTo>
                <a:cubicBezTo>
                  <a:pt x="17707" y="15866"/>
                  <a:pt x="17742" y="15895"/>
                  <a:pt x="17742" y="15929"/>
                </a:cubicBezTo>
                <a:lnTo>
                  <a:pt x="17746" y="16878"/>
                </a:lnTo>
                <a:cubicBezTo>
                  <a:pt x="17746" y="16913"/>
                  <a:pt x="17709" y="16941"/>
                  <a:pt x="17664" y="16941"/>
                </a:cubicBezTo>
                <a:lnTo>
                  <a:pt x="3935" y="16941"/>
                </a:lnTo>
                <a:cubicBezTo>
                  <a:pt x="3890" y="16941"/>
                  <a:pt x="3853" y="16912"/>
                  <a:pt x="3853" y="16878"/>
                </a:cubicBezTo>
                <a:lnTo>
                  <a:pt x="3850" y="15929"/>
                </a:lnTo>
                <a:cubicBezTo>
                  <a:pt x="3850" y="15895"/>
                  <a:pt x="3888" y="15866"/>
                  <a:pt x="3933" y="15866"/>
                </a:cubicBezTo>
                <a:close/>
              </a:path>
            </a:pathLst>
          </a:custGeom>
          <a:solidFill>
            <a:srgbClr val="FFFFFF"/>
          </a:solidFill>
          <a:ln w="12700">
            <a:miter lim="400000"/>
          </a:ln>
        </p:spPr>
        <p:txBody>
          <a:bodyPr lIns="50800" tIns="50800" rIns="50800" bIns="50800" anchor="ctr"/>
          <a:lstStyle/>
          <a:p>
            <a:pPr defTabSz="584200">
              <a:defRPr sz="2200">
                <a:solidFill>
                  <a:srgbClr val="000000"/>
                </a:solidFill>
                <a:latin typeface="Helvetica Neue Medium"/>
                <a:ea typeface="Helvetica Neue Medium"/>
                <a:cs typeface="Helvetica Neue Medium"/>
                <a:sym typeface="Helvetica Neue Medium"/>
              </a:defRPr>
            </a:pPr>
            <a:endParaRPr/>
          </a:p>
        </p:txBody>
      </p:sp>
      <mc:AlternateContent xmlns:mc="http://schemas.openxmlformats.org/markup-compatibility/2006" xmlns:a14="http://schemas.microsoft.com/office/drawing/2010/main">
        <mc:Choice Requires="a14">
          <p:sp>
            <p:nvSpPr>
              <p:cNvPr id="286" name="幅值：相同或不同"/>
              <p:cNvSpPr txBox="1"/>
              <p:nvPr/>
            </p:nvSpPr>
            <p:spPr>
              <a:xfrm>
                <a:off x="1272686" y="2242633"/>
                <a:ext cx="4636279" cy="74496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marL="300789" indent="-300789" algn="l">
                  <a:buSzPct val="100000"/>
                  <a:buChar char="•"/>
                  <a:defRPr sz="3400">
                    <a:solidFill>
                      <a:srgbClr val="A9A9A9"/>
                    </a:solidFill>
                  </a:defRPr>
                </a:pPr>
                <a:r>
                  <a:t>入射光发散角</a:t>
                </a:r>
                <a14:m>
                  <m:oMath xmlns:m="http://schemas.openxmlformats.org/officeDocument/2006/math">
                    <m:sSub>
                      <m:sSubPr>
                        <m:ctrlPr>
                          <a:rPr sz="4350" i="1">
                            <a:solidFill>
                              <a:srgbClr val="A9A9A9"/>
                            </a:solidFill>
                            <a:latin typeface="Cambria Math" panose="02040503050406030204" pitchFamily="18" charset="0"/>
                          </a:rPr>
                        </m:ctrlPr>
                      </m:sSubPr>
                      <m:e>
                        <m:r>
                          <a:rPr sz="4350" i="1">
                            <a:solidFill>
                              <a:srgbClr val="A9A9A9"/>
                            </a:solidFill>
                            <a:latin typeface="Cambria Math" panose="02040503050406030204" pitchFamily="18" charset="0"/>
                          </a:rPr>
                          <m:t>𝜃</m:t>
                        </m:r>
                      </m:e>
                      <m:sub>
                        <m:r>
                          <a:rPr sz="4350" i="1">
                            <a:solidFill>
                              <a:srgbClr val="A9A9A9"/>
                            </a:solidFill>
                            <a:latin typeface="Cambria Math" panose="02040503050406030204" pitchFamily="18" charset="0"/>
                          </a:rPr>
                          <m:t>𝑖</m:t>
                        </m:r>
                      </m:sub>
                    </m:sSub>
                  </m:oMath>
                </a14:m>
                <a:r>
                  <a:t>的影响</a:t>
                </a:r>
              </a:p>
            </p:txBody>
          </p:sp>
        </mc:Choice>
        <mc:Fallback xmlns="">
          <p:sp>
            <p:nvSpPr>
              <p:cNvPr id="286" name="幅值：相同或不同"/>
              <p:cNvSpPr txBox="1">
                <a:spLocks noRot="1" noChangeAspect="1" noMove="1" noResize="1" noEditPoints="1" noAdjustHandles="1" noChangeArrowheads="1" noChangeShapeType="1" noTextEdit="1"/>
              </p:cNvSpPr>
              <p:nvPr/>
            </p:nvSpPr>
            <p:spPr>
              <a:xfrm>
                <a:off x="1272686" y="2242633"/>
                <a:ext cx="4636279" cy="744965"/>
              </a:xfrm>
              <a:prstGeom prst="rect">
                <a:avLst/>
              </a:prstGeom>
              <a:blipFill>
                <a:blip r:embed="rId2"/>
                <a:stretch>
                  <a:fillRect l="-4372" r="-7104" b="-21667"/>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87" name="幅值：相同或不同"/>
              <p:cNvSpPr txBox="1"/>
              <p:nvPr/>
            </p:nvSpPr>
            <p:spPr>
              <a:xfrm>
                <a:off x="1272686" y="3104810"/>
                <a:ext cx="4675920" cy="74496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marL="300789" indent="-300789" algn="l">
                  <a:buSzPct val="100000"/>
                  <a:buChar char="•"/>
                  <a:defRPr sz="3400">
                    <a:solidFill>
                      <a:srgbClr val="A9A9A9"/>
                    </a:solidFill>
                  </a:defRPr>
                </a:pPr>
                <a:r>
                  <a:t>有限扫描长度</a:t>
                </a:r>
                <a14:m>
                  <m:oMath xmlns:m="http://schemas.openxmlformats.org/officeDocument/2006/math">
                    <m:sSub>
                      <m:sSubPr>
                        <m:ctrlPr>
                          <a:rPr sz="4100" i="1">
                            <a:solidFill>
                              <a:srgbClr val="A9A9A9"/>
                            </a:solidFill>
                            <a:latin typeface="Cambria Math" panose="02040503050406030204" pitchFamily="18" charset="0"/>
                          </a:rPr>
                        </m:ctrlPr>
                      </m:sSubPr>
                      <m:e>
                        <m:r>
                          <a:rPr sz="4100" i="1">
                            <a:solidFill>
                              <a:srgbClr val="A9A9A9"/>
                            </a:solidFill>
                            <a:latin typeface="Cambria Math" panose="02040503050406030204" pitchFamily="18" charset="0"/>
                          </a:rPr>
                          <m:t>𝐿</m:t>
                        </m:r>
                      </m:e>
                      <m:sub>
                        <m:r>
                          <a:rPr sz="4100" i="1">
                            <a:solidFill>
                              <a:srgbClr val="A9A9A9"/>
                            </a:solidFill>
                            <a:latin typeface="Cambria Math" panose="02040503050406030204" pitchFamily="18" charset="0"/>
                          </a:rPr>
                          <m:t>𝑖</m:t>
                        </m:r>
                      </m:sub>
                    </m:sSub>
                  </m:oMath>
                </a14:m>
                <a:r>
                  <a:t>的影响</a:t>
                </a:r>
              </a:p>
            </p:txBody>
          </p:sp>
        </mc:Choice>
        <mc:Fallback xmlns="">
          <p:sp>
            <p:nvSpPr>
              <p:cNvPr id="287" name="幅值：相同或不同"/>
              <p:cNvSpPr txBox="1">
                <a:spLocks noRot="1" noChangeAspect="1" noMove="1" noResize="1" noEditPoints="1" noAdjustHandles="1" noChangeArrowheads="1" noChangeShapeType="1" noTextEdit="1"/>
              </p:cNvSpPr>
              <p:nvPr/>
            </p:nvSpPr>
            <p:spPr>
              <a:xfrm>
                <a:off x="1272686" y="3104810"/>
                <a:ext cx="4675920" cy="744965"/>
              </a:xfrm>
              <a:prstGeom prst="rect">
                <a:avLst/>
              </a:prstGeom>
              <a:blipFill>
                <a:blip r:embed="rId3"/>
                <a:stretch>
                  <a:fillRect l="-4336" t="-1667" r="-5691" b="-20000"/>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88" name="幅值：相同或不同"/>
              <p:cNvSpPr txBox="1"/>
              <p:nvPr/>
            </p:nvSpPr>
            <p:spPr>
              <a:xfrm>
                <a:off x="1252866" y="3966986"/>
                <a:ext cx="8465308" cy="74496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marL="300789" indent="-300789" algn="l">
                  <a:buSzPct val="100000"/>
                  <a:buChar char="•"/>
                  <a:defRPr sz="3400"/>
                </a:pPr>
                <a:r>
                  <a:t>有限扫描长度</a:t>
                </a:r>
                <a14:m>
                  <m:oMath xmlns:m="http://schemas.openxmlformats.org/officeDocument/2006/math">
                    <m:sSub>
                      <m:sSubPr>
                        <m:ctrlPr>
                          <a:rPr sz="4100" i="1">
                            <a:solidFill>
                              <a:srgbClr val="FEFFFE"/>
                            </a:solidFill>
                            <a:latin typeface="Cambria Math" panose="02040503050406030204" pitchFamily="18" charset="0"/>
                          </a:rPr>
                        </m:ctrlPr>
                      </m:sSubPr>
                      <m:e>
                        <m:r>
                          <a:rPr sz="4100" i="1">
                            <a:solidFill>
                              <a:srgbClr val="FEFFFE"/>
                            </a:solidFill>
                            <a:latin typeface="Cambria Math" panose="02040503050406030204" pitchFamily="18" charset="0"/>
                          </a:rPr>
                          <m:t>𝐿</m:t>
                        </m:r>
                      </m:e>
                      <m:sub>
                        <m:r>
                          <a:rPr sz="4100" i="1">
                            <a:solidFill>
                              <a:srgbClr val="FEFFFE"/>
                            </a:solidFill>
                            <a:latin typeface="Cambria Math" panose="02040503050406030204" pitchFamily="18" charset="0"/>
                          </a:rPr>
                          <m:t>𝑖</m:t>
                        </m:r>
                      </m:sub>
                    </m:sSub>
                  </m:oMath>
                </a14:m>
                <a:r>
                  <a:t>与入射光发散角</a:t>
                </a:r>
                <a14:m>
                  <m:oMath xmlns:m="http://schemas.openxmlformats.org/officeDocument/2006/math">
                    <m:sSub>
                      <m:sSubPr>
                        <m:ctrlPr>
                          <a:rPr sz="4350" i="1">
                            <a:solidFill>
                              <a:srgbClr val="FEFFFE"/>
                            </a:solidFill>
                            <a:latin typeface="Cambria Math" panose="02040503050406030204" pitchFamily="18" charset="0"/>
                          </a:rPr>
                        </m:ctrlPr>
                      </m:sSubPr>
                      <m:e>
                        <m:r>
                          <a:rPr sz="4350" i="1">
                            <a:solidFill>
                              <a:srgbClr val="FEFFFE"/>
                            </a:solidFill>
                            <a:latin typeface="Cambria Math" panose="02040503050406030204" pitchFamily="18" charset="0"/>
                          </a:rPr>
                          <m:t>𝜃</m:t>
                        </m:r>
                      </m:e>
                      <m:sub>
                        <m:r>
                          <a:rPr sz="4350" i="1">
                            <a:solidFill>
                              <a:srgbClr val="FEFFFE"/>
                            </a:solidFill>
                            <a:latin typeface="Cambria Math" panose="02040503050406030204" pitchFamily="18" charset="0"/>
                          </a:rPr>
                          <m:t>𝑖</m:t>
                        </m:r>
                      </m:sub>
                    </m:sSub>
                  </m:oMath>
                </a14:m>
                <a:r>
                  <a:t>同时考虑</a:t>
                </a:r>
              </a:p>
            </p:txBody>
          </p:sp>
        </mc:Choice>
        <mc:Fallback xmlns="">
          <p:sp>
            <p:nvSpPr>
              <p:cNvPr id="288" name="幅值：相同或不同"/>
              <p:cNvSpPr txBox="1">
                <a:spLocks noRot="1" noChangeAspect="1" noMove="1" noResize="1" noEditPoints="1" noAdjustHandles="1" noChangeArrowheads="1" noChangeShapeType="1" noTextEdit="1"/>
              </p:cNvSpPr>
              <p:nvPr/>
            </p:nvSpPr>
            <p:spPr>
              <a:xfrm>
                <a:off x="1252866" y="3966986"/>
                <a:ext cx="8465308" cy="744965"/>
              </a:xfrm>
              <a:prstGeom prst="rect">
                <a:avLst/>
              </a:prstGeom>
              <a:blipFill>
                <a:blip r:embed="rId4"/>
                <a:stretch>
                  <a:fillRect l="-2395" t="-1667" r="-4790" b="-21667"/>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CN">
                    <a:noFill/>
                  </a:rPr>
                  <a:t> </a:t>
                </a:r>
              </a:p>
            </p:txBody>
          </p:sp>
        </mc:Fallback>
      </mc:AlternateContent>
      <p:sp>
        <p:nvSpPr>
          <p:cNvPr id="289" name="实验结果"/>
          <p:cNvSpPr txBox="1"/>
          <p:nvPr/>
        </p:nvSpPr>
        <p:spPr>
          <a:xfrm>
            <a:off x="1692217" y="927099"/>
            <a:ext cx="4737457"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584200">
              <a:lnSpc>
                <a:spcPct val="120000"/>
              </a:lnSpc>
              <a:defRPr sz="2800" b="1"/>
            </a:lvl1pPr>
          </a:lstStyle>
          <a:p>
            <a:r>
              <a:t>卷积结果（以632.8nm为例）</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1" name="FinalVideo_1634885691.742007.mov" descr="FinalVideo_1634885691.742007.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298393" y="-219992"/>
            <a:ext cx="13601586" cy="10193584"/>
          </a:xfrm>
          <a:prstGeom prst="rect">
            <a:avLst/>
          </a:prstGeom>
          <a:ln w="12700">
            <a:miter lim="400000"/>
          </a:ln>
        </p:spPr>
      </p:pic>
      <p:pic>
        <p:nvPicPr>
          <p:cNvPr id="2" name="2979b7721e977550a0554832ad01d04a">
            <a:hlinkClick r:id="" action="ppaction://media"/>
            <a:extLst>
              <a:ext uri="{FF2B5EF4-FFF2-40B4-BE49-F238E27FC236}">
                <a16:creationId xmlns:a16="http://schemas.microsoft.com/office/drawing/2014/main" id="{A851418F-61A6-4E5E-9E7E-5A424AA6EF4D}"/>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293323" y="-219992"/>
            <a:ext cx="13591445" cy="10193584"/>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40" fill="hold"/>
                                        <p:tgtEl>
                                          <p:spTgt spid="291"/>
                                        </p:tgtEl>
                                      </p:cBhvr>
                                    </p:cmd>
                                  </p:childTnLst>
                                </p:cTn>
                              </p:par>
                            </p:childTnLst>
                          </p:cTn>
                        </p:par>
                        <p:par>
                          <p:cTn id="7" fill="hold">
                            <p:stCondLst>
                              <p:cond delay="1"/>
                            </p:stCondLst>
                            <p:childTnLst>
                              <p:par>
                                <p:cTn id="8" presetID="1" presetClass="mediacall" presetSubtype="0" fill="hold" nodeType="afterEffect">
                                  <p:stCondLst>
                                    <p:cond delay="0"/>
                                  </p:stCondLst>
                                  <p:childTnLst>
                                    <p:cmd type="call" cmd="playFrom(0.0)">
                                      <p:cBhvr>
                                        <p:cTn id="9" dur="618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0" fill="hold" display="0">
                  <p:stCondLst>
                    <p:cond delay="indefinite"/>
                  </p:stCondLst>
                </p:cTn>
                <p:tgtEl>
                  <p:spTgt spid="291"/>
                </p:tgtEl>
              </p:cMediaNode>
            </p:video>
            <p:seq concurrent="1" prevAc="none" nextAc="seek">
              <p:cTn id="11" restart="whenNotActive" fill="hold" evtFilter="cancelBubble" nodeType="interactiveSeq">
                <p:stCondLst>
                  <p:cond evt="onClick" delay="0">
                    <p:tgtEl>
                      <p:spTgt spid="291"/>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291"/>
                                        </p:tgtEl>
                                      </p:cBhvr>
                                    </p:cmd>
                                  </p:childTnLst>
                                </p:cTn>
                              </p:par>
                            </p:childTnLst>
                          </p:cTn>
                        </p:par>
                      </p:childTnLst>
                    </p:cTn>
                  </p:par>
                </p:childTnLst>
              </p:cTn>
              <p:nextCondLst>
                <p:cond evt="onClick" delay="0">
                  <p:tgtEl>
                    <p:spTgt spid="291"/>
                  </p:tgtEl>
                </p:cond>
              </p:nextCondLst>
            </p:seq>
            <p:video>
              <p:cMediaNode vol="80000">
                <p:cTn id="16" fill="hold" display="0">
                  <p:stCondLst>
                    <p:cond delay="indefinite"/>
                  </p:stCondLst>
                </p:cTn>
                <p:tgtEl>
                  <p:spTgt spid="2"/>
                </p:tgtEl>
              </p:cMediaNode>
            </p:video>
            <p:seq concurrent="1" nextAc="seek">
              <p:cTn id="17" restart="whenNotActive" fill="hold" evtFilter="cancelBubble" nodeType="interactiveSeq">
                <p:stCondLst>
                  <p:cond evt="onClick" delay="0">
                    <p:tgtEl>
                      <p:spTgt spid="2"/>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 name="Group"/>
          <p:cNvGrpSpPr/>
          <p:nvPr/>
        </p:nvGrpSpPr>
        <p:grpSpPr>
          <a:xfrm>
            <a:off x="876299" y="355600"/>
            <a:ext cx="2352619" cy="863600"/>
            <a:chOff x="0" y="0"/>
            <a:chExt cx="2352617" cy="863599"/>
          </a:xfrm>
        </p:grpSpPr>
        <p:sp>
          <p:nvSpPr>
            <p:cNvPr id="294" name="Chart Document"/>
            <p:cNvSpPr/>
            <p:nvPr/>
          </p:nvSpPr>
          <p:spPr>
            <a:xfrm>
              <a:off x="0" y="0"/>
              <a:ext cx="666880" cy="863600"/>
            </a:xfrm>
            <a:custGeom>
              <a:avLst/>
              <a:gdLst/>
              <a:ahLst/>
              <a:cxnLst>
                <a:cxn ang="0">
                  <a:pos x="wd2" y="hd2"/>
                </a:cxn>
                <a:cxn ang="5400000">
                  <a:pos x="wd2" y="hd2"/>
                </a:cxn>
                <a:cxn ang="10800000">
                  <a:pos x="wd2" y="hd2"/>
                </a:cxn>
                <a:cxn ang="16200000">
                  <a:pos x="wd2" y="hd2"/>
                </a:cxn>
              </a:cxnLst>
              <a:rect l="0" t="0" r="r" b="b"/>
              <a:pathLst>
                <a:path w="21599" h="21600" extrusionOk="0">
                  <a:moveTo>
                    <a:pt x="213" y="0"/>
                  </a:moveTo>
                  <a:cubicBezTo>
                    <a:pt x="96" y="0"/>
                    <a:pt x="0" y="72"/>
                    <a:pt x="0" y="162"/>
                  </a:cubicBezTo>
                  <a:lnTo>
                    <a:pt x="0" y="21438"/>
                  </a:lnTo>
                  <a:cubicBezTo>
                    <a:pt x="0" y="21528"/>
                    <a:pt x="96" y="21600"/>
                    <a:pt x="213" y="21600"/>
                  </a:cubicBezTo>
                  <a:lnTo>
                    <a:pt x="21387" y="21600"/>
                  </a:lnTo>
                  <a:cubicBezTo>
                    <a:pt x="21503" y="21600"/>
                    <a:pt x="21599" y="21528"/>
                    <a:pt x="21599" y="21438"/>
                  </a:cubicBezTo>
                  <a:lnTo>
                    <a:pt x="21599" y="5895"/>
                  </a:lnTo>
                  <a:cubicBezTo>
                    <a:pt x="21600" y="5863"/>
                    <a:pt x="21565" y="5837"/>
                    <a:pt x="21524" y="5837"/>
                  </a:cubicBezTo>
                  <a:lnTo>
                    <a:pt x="14256" y="5837"/>
                  </a:lnTo>
                  <a:cubicBezTo>
                    <a:pt x="14139" y="5837"/>
                    <a:pt x="14043" y="5765"/>
                    <a:pt x="14043" y="5674"/>
                  </a:cubicBezTo>
                  <a:lnTo>
                    <a:pt x="14043" y="58"/>
                  </a:lnTo>
                  <a:cubicBezTo>
                    <a:pt x="14043" y="26"/>
                    <a:pt x="14009" y="0"/>
                    <a:pt x="13968" y="0"/>
                  </a:cubicBezTo>
                  <a:lnTo>
                    <a:pt x="213" y="0"/>
                  </a:lnTo>
                  <a:close/>
                  <a:moveTo>
                    <a:pt x="15017" y="86"/>
                  </a:moveTo>
                  <a:cubicBezTo>
                    <a:pt x="14991" y="94"/>
                    <a:pt x="14972" y="114"/>
                    <a:pt x="14972" y="140"/>
                  </a:cubicBezTo>
                  <a:lnTo>
                    <a:pt x="14972" y="4958"/>
                  </a:lnTo>
                  <a:cubicBezTo>
                    <a:pt x="14972" y="5048"/>
                    <a:pt x="15067" y="5120"/>
                    <a:pt x="15184" y="5120"/>
                  </a:cubicBezTo>
                  <a:lnTo>
                    <a:pt x="21418" y="5120"/>
                  </a:lnTo>
                  <a:cubicBezTo>
                    <a:pt x="21485" y="5120"/>
                    <a:pt x="21518" y="5058"/>
                    <a:pt x="21471" y="5021"/>
                  </a:cubicBezTo>
                  <a:lnTo>
                    <a:pt x="15100" y="99"/>
                  </a:lnTo>
                  <a:cubicBezTo>
                    <a:pt x="15076" y="81"/>
                    <a:pt x="15044" y="78"/>
                    <a:pt x="15017" y="86"/>
                  </a:cubicBezTo>
                  <a:close/>
                  <a:moveTo>
                    <a:pt x="9656" y="7345"/>
                  </a:moveTo>
                  <a:lnTo>
                    <a:pt x="11938" y="7345"/>
                  </a:lnTo>
                  <a:cubicBezTo>
                    <a:pt x="11983" y="7345"/>
                    <a:pt x="12018" y="7374"/>
                    <a:pt x="12018" y="7408"/>
                  </a:cubicBezTo>
                  <a:lnTo>
                    <a:pt x="12018" y="15086"/>
                  </a:lnTo>
                  <a:cubicBezTo>
                    <a:pt x="12018" y="15120"/>
                    <a:pt x="11983" y="15149"/>
                    <a:pt x="11938" y="15149"/>
                  </a:cubicBezTo>
                  <a:lnTo>
                    <a:pt x="9656" y="15149"/>
                  </a:lnTo>
                  <a:cubicBezTo>
                    <a:pt x="9611" y="15149"/>
                    <a:pt x="9574" y="15120"/>
                    <a:pt x="9574" y="15086"/>
                  </a:cubicBezTo>
                  <a:lnTo>
                    <a:pt x="9574" y="7408"/>
                  </a:lnTo>
                  <a:cubicBezTo>
                    <a:pt x="9574" y="7374"/>
                    <a:pt x="9611" y="7345"/>
                    <a:pt x="9656" y="7345"/>
                  </a:cubicBezTo>
                  <a:close/>
                  <a:moveTo>
                    <a:pt x="13164" y="9590"/>
                  </a:moveTo>
                  <a:lnTo>
                    <a:pt x="15445" y="9590"/>
                  </a:lnTo>
                  <a:cubicBezTo>
                    <a:pt x="15490" y="9590"/>
                    <a:pt x="15527" y="9617"/>
                    <a:pt x="15527" y="9652"/>
                  </a:cubicBezTo>
                  <a:lnTo>
                    <a:pt x="15527" y="15088"/>
                  </a:lnTo>
                  <a:cubicBezTo>
                    <a:pt x="15527" y="15122"/>
                    <a:pt x="15490" y="15149"/>
                    <a:pt x="15445" y="15149"/>
                  </a:cubicBezTo>
                  <a:lnTo>
                    <a:pt x="13164" y="15149"/>
                  </a:lnTo>
                  <a:cubicBezTo>
                    <a:pt x="13119" y="15149"/>
                    <a:pt x="13084" y="15122"/>
                    <a:pt x="13084" y="15088"/>
                  </a:cubicBezTo>
                  <a:lnTo>
                    <a:pt x="13084" y="9652"/>
                  </a:lnTo>
                  <a:cubicBezTo>
                    <a:pt x="13084" y="9617"/>
                    <a:pt x="13119" y="9590"/>
                    <a:pt x="13164" y="9590"/>
                  </a:cubicBezTo>
                  <a:close/>
                  <a:moveTo>
                    <a:pt x="6147" y="11440"/>
                  </a:moveTo>
                  <a:lnTo>
                    <a:pt x="8428" y="11440"/>
                  </a:lnTo>
                  <a:cubicBezTo>
                    <a:pt x="8473" y="11440"/>
                    <a:pt x="8511" y="11467"/>
                    <a:pt x="8511" y="11502"/>
                  </a:cubicBezTo>
                  <a:lnTo>
                    <a:pt x="8511" y="15086"/>
                  </a:lnTo>
                  <a:cubicBezTo>
                    <a:pt x="8511" y="15120"/>
                    <a:pt x="8473" y="15149"/>
                    <a:pt x="8428" y="15149"/>
                  </a:cubicBezTo>
                  <a:lnTo>
                    <a:pt x="6147" y="15149"/>
                  </a:lnTo>
                  <a:cubicBezTo>
                    <a:pt x="6102" y="15149"/>
                    <a:pt x="6067" y="15120"/>
                    <a:pt x="6067" y="15086"/>
                  </a:cubicBezTo>
                  <a:lnTo>
                    <a:pt x="6067" y="11502"/>
                  </a:lnTo>
                  <a:cubicBezTo>
                    <a:pt x="6067" y="11467"/>
                    <a:pt x="6102" y="11440"/>
                    <a:pt x="6147" y="11440"/>
                  </a:cubicBezTo>
                  <a:close/>
                  <a:moveTo>
                    <a:pt x="3933" y="15866"/>
                  </a:moveTo>
                  <a:lnTo>
                    <a:pt x="17662" y="15866"/>
                  </a:lnTo>
                  <a:cubicBezTo>
                    <a:pt x="17707" y="15866"/>
                    <a:pt x="17742" y="15895"/>
                    <a:pt x="17742" y="15929"/>
                  </a:cubicBezTo>
                  <a:lnTo>
                    <a:pt x="17746" y="16878"/>
                  </a:lnTo>
                  <a:cubicBezTo>
                    <a:pt x="17746" y="16913"/>
                    <a:pt x="17709" y="16941"/>
                    <a:pt x="17664" y="16941"/>
                  </a:cubicBezTo>
                  <a:lnTo>
                    <a:pt x="3935" y="16941"/>
                  </a:lnTo>
                  <a:cubicBezTo>
                    <a:pt x="3890" y="16941"/>
                    <a:pt x="3853" y="16912"/>
                    <a:pt x="3853" y="16878"/>
                  </a:cubicBezTo>
                  <a:lnTo>
                    <a:pt x="3850" y="15929"/>
                  </a:lnTo>
                  <a:cubicBezTo>
                    <a:pt x="3850" y="15895"/>
                    <a:pt x="3888" y="15866"/>
                    <a:pt x="3933" y="15866"/>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584200">
                <a:defRPr sz="2200">
                  <a:solidFill>
                    <a:srgbClr val="000000"/>
                  </a:solidFill>
                  <a:latin typeface="Helvetica Neue Medium"/>
                  <a:ea typeface="Helvetica Neue Medium"/>
                  <a:cs typeface="Helvetica Neue Medium"/>
                  <a:sym typeface="Helvetica Neue Medium"/>
                </a:defRPr>
              </a:pPr>
              <a:endParaRPr/>
            </a:p>
          </p:txBody>
        </p:sp>
        <p:sp>
          <p:nvSpPr>
            <p:cNvPr id="295" name="实验结果"/>
            <p:cNvSpPr txBox="1"/>
            <p:nvPr/>
          </p:nvSpPr>
          <p:spPr>
            <a:xfrm>
              <a:off x="815917" y="126999"/>
              <a:ext cx="1536701" cy="609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defTabSz="584200">
                <a:lnSpc>
                  <a:spcPct val="120000"/>
                </a:lnSpc>
                <a:defRPr sz="2800" b="1"/>
              </a:lvl1pPr>
            </a:lstStyle>
            <a:p>
              <a:r>
                <a:t>卷积结果</a:t>
              </a:r>
            </a:p>
          </p:txBody>
        </p:sp>
      </p:grpSp>
      <p:pic>
        <p:nvPicPr>
          <p:cNvPr id="3" name="Picture 2" descr="A picture containing diagram&#10;&#10;Description automatically generated">
            <a:extLst>
              <a:ext uri="{FF2B5EF4-FFF2-40B4-BE49-F238E27FC236}">
                <a16:creationId xmlns:a16="http://schemas.microsoft.com/office/drawing/2014/main" id="{3D9D681A-898D-194F-894D-BBB63BD15F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259" y="1649868"/>
            <a:ext cx="13775318" cy="8270509"/>
          </a:xfrm>
          <a:prstGeom prst="rect">
            <a:avLst/>
          </a:prstGeom>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0" name="Group"/>
          <p:cNvGrpSpPr/>
          <p:nvPr/>
        </p:nvGrpSpPr>
        <p:grpSpPr>
          <a:xfrm>
            <a:off x="876299" y="355600"/>
            <a:ext cx="2352619" cy="863600"/>
            <a:chOff x="0" y="0"/>
            <a:chExt cx="2352617" cy="863599"/>
          </a:xfrm>
        </p:grpSpPr>
        <p:sp>
          <p:nvSpPr>
            <p:cNvPr id="298" name="Chart Document"/>
            <p:cNvSpPr/>
            <p:nvPr/>
          </p:nvSpPr>
          <p:spPr>
            <a:xfrm>
              <a:off x="0" y="0"/>
              <a:ext cx="666880" cy="863600"/>
            </a:xfrm>
            <a:custGeom>
              <a:avLst/>
              <a:gdLst/>
              <a:ahLst/>
              <a:cxnLst>
                <a:cxn ang="0">
                  <a:pos x="wd2" y="hd2"/>
                </a:cxn>
                <a:cxn ang="5400000">
                  <a:pos x="wd2" y="hd2"/>
                </a:cxn>
                <a:cxn ang="10800000">
                  <a:pos x="wd2" y="hd2"/>
                </a:cxn>
                <a:cxn ang="16200000">
                  <a:pos x="wd2" y="hd2"/>
                </a:cxn>
              </a:cxnLst>
              <a:rect l="0" t="0" r="r" b="b"/>
              <a:pathLst>
                <a:path w="21599" h="21600" extrusionOk="0">
                  <a:moveTo>
                    <a:pt x="213" y="0"/>
                  </a:moveTo>
                  <a:cubicBezTo>
                    <a:pt x="96" y="0"/>
                    <a:pt x="0" y="72"/>
                    <a:pt x="0" y="162"/>
                  </a:cubicBezTo>
                  <a:lnTo>
                    <a:pt x="0" y="21438"/>
                  </a:lnTo>
                  <a:cubicBezTo>
                    <a:pt x="0" y="21528"/>
                    <a:pt x="96" y="21600"/>
                    <a:pt x="213" y="21600"/>
                  </a:cubicBezTo>
                  <a:lnTo>
                    <a:pt x="21387" y="21600"/>
                  </a:lnTo>
                  <a:cubicBezTo>
                    <a:pt x="21503" y="21600"/>
                    <a:pt x="21599" y="21528"/>
                    <a:pt x="21599" y="21438"/>
                  </a:cubicBezTo>
                  <a:lnTo>
                    <a:pt x="21599" y="5895"/>
                  </a:lnTo>
                  <a:cubicBezTo>
                    <a:pt x="21600" y="5863"/>
                    <a:pt x="21565" y="5837"/>
                    <a:pt x="21524" y="5837"/>
                  </a:cubicBezTo>
                  <a:lnTo>
                    <a:pt x="14256" y="5837"/>
                  </a:lnTo>
                  <a:cubicBezTo>
                    <a:pt x="14139" y="5837"/>
                    <a:pt x="14043" y="5765"/>
                    <a:pt x="14043" y="5674"/>
                  </a:cubicBezTo>
                  <a:lnTo>
                    <a:pt x="14043" y="58"/>
                  </a:lnTo>
                  <a:cubicBezTo>
                    <a:pt x="14043" y="26"/>
                    <a:pt x="14009" y="0"/>
                    <a:pt x="13968" y="0"/>
                  </a:cubicBezTo>
                  <a:lnTo>
                    <a:pt x="213" y="0"/>
                  </a:lnTo>
                  <a:close/>
                  <a:moveTo>
                    <a:pt x="15017" y="86"/>
                  </a:moveTo>
                  <a:cubicBezTo>
                    <a:pt x="14991" y="94"/>
                    <a:pt x="14972" y="114"/>
                    <a:pt x="14972" y="140"/>
                  </a:cubicBezTo>
                  <a:lnTo>
                    <a:pt x="14972" y="4958"/>
                  </a:lnTo>
                  <a:cubicBezTo>
                    <a:pt x="14972" y="5048"/>
                    <a:pt x="15067" y="5120"/>
                    <a:pt x="15184" y="5120"/>
                  </a:cubicBezTo>
                  <a:lnTo>
                    <a:pt x="21418" y="5120"/>
                  </a:lnTo>
                  <a:cubicBezTo>
                    <a:pt x="21485" y="5120"/>
                    <a:pt x="21518" y="5058"/>
                    <a:pt x="21471" y="5021"/>
                  </a:cubicBezTo>
                  <a:lnTo>
                    <a:pt x="15100" y="99"/>
                  </a:lnTo>
                  <a:cubicBezTo>
                    <a:pt x="15076" y="81"/>
                    <a:pt x="15044" y="78"/>
                    <a:pt x="15017" y="86"/>
                  </a:cubicBezTo>
                  <a:close/>
                  <a:moveTo>
                    <a:pt x="9656" y="7345"/>
                  </a:moveTo>
                  <a:lnTo>
                    <a:pt x="11938" y="7345"/>
                  </a:lnTo>
                  <a:cubicBezTo>
                    <a:pt x="11983" y="7345"/>
                    <a:pt x="12018" y="7374"/>
                    <a:pt x="12018" y="7408"/>
                  </a:cubicBezTo>
                  <a:lnTo>
                    <a:pt x="12018" y="15086"/>
                  </a:lnTo>
                  <a:cubicBezTo>
                    <a:pt x="12018" y="15120"/>
                    <a:pt x="11983" y="15149"/>
                    <a:pt x="11938" y="15149"/>
                  </a:cubicBezTo>
                  <a:lnTo>
                    <a:pt x="9656" y="15149"/>
                  </a:lnTo>
                  <a:cubicBezTo>
                    <a:pt x="9611" y="15149"/>
                    <a:pt x="9574" y="15120"/>
                    <a:pt x="9574" y="15086"/>
                  </a:cubicBezTo>
                  <a:lnTo>
                    <a:pt x="9574" y="7408"/>
                  </a:lnTo>
                  <a:cubicBezTo>
                    <a:pt x="9574" y="7374"/>
                    <a:pt x="9611" y="7345"/>
                    <a:pt x="9656" y="7345"/>
                  </a:cubicBezTo>
                  <a:close/>
                  <a:moveTo>
                    <a:pt x="13164" y="9590"/>
                  </a:moveTo>
                  <a:lnTo>
                    <a:pt x="15445" y="9590"/>
                  </a:lnTo>
                  <a:cubicBezTo>
                    <a:pt x="15490" y="9590"/>
                    <a:pt x="15527" y="9617"/>
                    <a:pt x="15527" y="9652"/>
                  </a:cubicBezTo>
                  <a:lnTo>
                    <a:pt x="15527" y="15088"/>
                  </a:lnTo>
                  <a:cubicBezTo>
                    <a:pt x="15527" y="15122"/>
                    <a:pt x="15490" y="15149"/>
                    <a:pt x="15445" y="15149"/>
                  </a:cubicBezTo>
                  <a:lnTo>
                    <a:pt x="13164" y="15149"/>
                  </a:lnTo>
                  <a:cubicBezTo>
                    <a:pt x="13119" y="15149"/>
                    <a:pt x="13084" y="15122"/>
                    <a:pt x="13084" y="15088"/>
                  </a:cubicBezTo>
                  <a:lnTo>
                    <a:pt x="13084" y="9652"/>
                  </a:lnTo>
                  <a:cubicBezTo>
                    <a:pt x="13084" y="9617"/>
                    <a:pt x="13119" y="9590"/>
                    <a:pt x="13164" y="9590"/>
                  </a:cubicBezTo>
                  <a:close/>
                  <a:moveTo>
                    <a:pt x="6147" y="11440"/>
                  </a:moveTo>
                  <a:lnTo>
                    <a:pt x="8428" y="11440"/>
                  </a:lnTo>
                  <a:cubicBezTo>
                    <a:pt x="8473" y="11440"/>
                    <a:pt x="8511" y="11467"/>
                    <a:pt x="8511" y="11502"/>
                  </a:cubicBezTo>
                  <a:lnTo>
                    <a:pt x="8511" y="15086"/>
                  </a:lnTo>
                  <a:cubicBezTo>
                    <a:pt x="8511" y="15120"/>
                    <a:pt x="8473" y="15149"/>
                    <a:pt x="8428" y="15149"/>
                  </a:cubicBezTo>
                  <a:lnTo>
                    <a:pt x="6147" y="15149"/>
                  </a:lnTo>
                  <a:cubicBezTo>
                    <a:pt x="6102" y="15149"/>
                    <a:pt x="6067" y="15120"/>
                    <a:pt x="6067" y="15086"/>
                  </a:cubicBezTo>
                  <a:lnTo>
                    <a:pt x="6067" y="11502"/>
                  </a:lnTo>
                  <a:cubicBezTo>
                    <a:pt x="6067" y="11467"/>
                    <a:pt x="6102" y="11440"/>
                    <a:pt x="6147" y="11440"/>
                  </a:cubicBezTo>
                  <a:close/>
                  <a:moveTo>
                    <a:pt x="3933" y="15866"/>
                  </a:moveTo>
                  <a:lnTo>
                    <a:pt x="17662" y="15866"/>
                  </a:lnTo>
                  <a:cubicBezTo>
                    <a:pt x="17707" y="15866"/>
                    <a:pt x="17742" y="15895"/>
                    <a:pt x="17742" y="15929"/>
                  </a:cubicBezTo>
                  <a:lnTo>
                    <a:pt x="17746" y="16878"/>
                  </a:lnTo>
                  <a:cubicBezTo>
                    <a:pt x="17746" y="16913"/>
                    <a:pt x="17709" y="16941"/>
                    <a:pt x="17664" y="16941"/>
                  </a:cubicBezTo>
                  <a:lnTo>
                    <a:pt x="3935" y="16941"/>
                  </a:lnTo>
                  <a:cubicBezTo>
                    <a:pt x="3890" y="16941"/>
                    <a:pt x="3853" y="16912"/>
                    <a:pt x="3853" y="16878"/>
                  </a:cubicBezTo>
                  <a:lnTo>
                    <a:pt x="3850" y="15929"/>
                  </a:lnTo>
                  <a:cubicBezTo>
                    <a:pt x="3850" y="15895"/>
                    <a:pt x="3888" y="15866"/>
                    <a:pt x="3933" y="15866"/>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584200">
                <a:defRPr sz="2200">
                  <a:solidFill>
                    <a:srgbClr val="000000"/>
                  </a:solidFill>
                  <a:latin typeface="Helvetica Neue Medium"/>
                  <a:ea typeface="Helvetica Neue Medium"/>
                  <a:cs typeface="Helvetica Neue Medium"/>
                  <a:sym typeface="Helvetica Neue Medium"/>
                </a:defRPr>
              </a:pPr>
              <a:endParaRPr/>
            </a:p>
          </p:txBody>
        </p:sp>
        <p:sp>
          <p:nvSpPr>
            <p:cNvPr id="299" name="实验结果"/>
            <p:cNvSpPr txBox="1"/>
            <p:nvPr/>
          </p:nvSpPr>
          <p:spPr>
            <a:xfrm>
              <a:off x="815917" y="126999"/>
              <a:ext cx="1536701" cy="609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defTabSz="584200">
                <a:lnSpc>
                  <a:spcPct val="120000"/>
                </a:lnSpc>
                <a:defRPr sz="2800" b="1"/>
              </a:lvl1pPr>
            </a:lstStyle>
            <a:p>
              <a:r>
                <a:t>卷积结果</a:t>
              </a:r>
            </a:p>
          </p:txBody>
        </p:sp>
      </p:grpSp>
      <p:pic>
        <p:nvPicPr>
          <p:cNvPr id="3" name="Picture 2" descr="Graphical user interface, application&#10;&#10;Description automatically generated">
            <a:extLst>
              <a:ext uri="{FF2B5EF4-FFF2-40B4-BE49-F238E27FC236}">
                <a16:creationId xmlns:a16="http://schemas.microsoft.com/office/drawing/2014/main" id="{E1D488B8-7956-DD44-B4AF-AE56B7E2CA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441" y="1537725"/>
            <a:ext cx="13971681" cy="8388403"/>
          </a:xfrm>
          <a:prstGeom prst="rect">
            <a:avLst/>
          </a:prstGeom>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application&#10;&#10;Description automatically generated">
            <a:extLst>
              <a:ext uri="{FF2B5EF4-FFF2-40B4-BE49-F238E27FC236}">
                <a16:creationId xmlns:a16="http://schemas.microsoft.com/office/drawing/2014/main" id="{8D6AE688-A48C-DA40-B765-6992138825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
        <p:nvSpPr>
          <p:cNvPr id="8" name="Rectangle 7">
            <a:extLst>
              <a:ext uri="{FF2B5EF4-FFF2-40B4-BE49-F238E27FC236}">
                <a16:creationId xmlns:a16="http://schemas.microsoft.com/office/drawing/2014/main" id="{C401BD52-FB9F-C64A-8995-50E465D52CEA}"/>
              </a:ext>
            </a:extLst>
          </p:cNvPr>
          <p:cNvSpPr/>
          <p:nvPr/>
        </p:nvSpPr>
        <p:spPr>
          <a:xfrm>
            <a:off x="526942" y="418454"/>
            <a:ext cx="3998563" cy="154983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CN" sz="22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pic>
        <p:nvPicPr>
          <p:cNvPr id="10" name="Picture 9">
            <a:extLst>
              <a:ext uri="{FF2B5EF4-FFF2-40B4-BE49-F238E27FC236}">
                <a16:creationId xmlns:a16="http://schemas.microsoft.com/office/drawing/2014/main" id="{AE66ADEA-969C-5649-9F9E-74DD0F77FBAD}"/>
              </a:ext>
            </a:extLst>
          </p:cNvPr>
          <p:cNvPicPr>
            <a:picLocks noChangeAspect="1"/>
          </p:cNvPicPr>
          <p:nvPr/>
        </p:nvPicPr>
        <p:blipFill>
          <a:blip r:embed="rId3"/>
          <a:stretch>
            <a:fillRect/>
          </a:stretch>
        </p:blipFill>
        <p:spPr>
          <a:xfrm>
            <a:off x="874800" y="799200"/>
            <a:ext cx="698500" cy="889000"/>
          </a:xfrm>
          <a:prstGeom prst="rect">
            <a:avLst/>
          </a:prstGeom>
        </p:spPr>
      </p:pic>
      <p:sp>
        <p:nvSpPr>
          <p:cNvPr id="11" name="实验结果">
            <a:extLst>
              <a:ext uri="{FF2B5EF4-FFF2-40B4-BE49-F238E27FC236}">
                <a16:creationId xmlns:a16="http://schemas.microsoft.com/office/drawing/2014/main" id="{2E2D8BA3-A207-1B44-800A-2D8EEA087F8A}"/>
              </a:ext>
            </a:extLst>
          </p:cNvPr>
          <p:cNvSpPr txBox="1"/>
          <p:nvPr/>
        </p:nvSpPr>
        <p:spPr>
          <a:xfrm>
            <a:off x="1692217" y="949065"/>
            <a:ext cx="2627322" cy="5656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584200">
              <a:lnSpc>
                <a:spcPct val="120000"/>
              </a:lnSpc>
              <a:defRPr sz="2800" b="1"/>
            </a:lvl1pPr>
          </a:lstStyle>
          <a:p>
            <a:r>
              <a:rPr lang="en-CN" dirty="0"/>
              <a:t>快速</a:t>
            </a:r>
            <a:r>
              <a:rPr dirty="0" err="1"/>
              <a:t>傅立叶变换</a:t>
            </a:r>
            <a:endParaRPr dirty="0"/>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Chart Document"/>
          <p:cNvSpPr/>
          <p:nvPr/>
        </p:nvSpPr>
        <p:spPr>
          <a:xfrm>
            <a:off x="876300" y="800100"/>
            <a:ext cx="666880" cy="863600"/>
          </a:xfrm>
          <a:custGeom>
            <a:avLst/>
            <a:gdLst/>
            <a:ahLst/>
            <a:cxnLst>
              <a:cxn ang="0">
                <a:pos x="wd2" y="hd2"/>
              </a:cxn>
              <a:cxn ang="5400000">
                <a:pos x="wd2" y="hd2"/>
              </a:cxn>
              <a:cxn ang="10800000">
                <a:pos x="wd2" y="hd2"/>
              </a:cxn>
              <a:cxn ang="16200000">
                <a:pos x="wd2" y="hd2"/>
              </a:cxn>
            </a:cxnLst>
            <a:rect l="0" t="0" r="r" b="b"/>
            <a:pathLst>
              <a:path w="21599" h="21600" extrusionOk="0">
                <a:moveTo>
                  <a:pt x="213" y="0"/>
                </a:moveTo>
                <a:cubicBezTo>
                  <a:pt x="96" y="0"/>
                  <a:pt x="0" y="72"/>
                  <a:pt x="0" y="162"/>
                </a:cubicBezTo>
                <a:lnTo>
                  <a:pt x="0" y="21438"/>
                </a:lnTo>
                <a:cubicBezTo>
                  <a:pt x="0" y="21528"/>
                  <a:pt x="96" y="21600"/>
                  <a:pt x="213" y="21600"/>
                </a:cubicBezTo>
                <a:lnTo>
                  <a:pt x="21387" y="21600"/>
                </a:lnTo>
                <a:cubicBezTo>
                  <a:pt x="21503" y="21600"/>
                  <a:pt x="21599" y="21528"/>
                  <a:pt x="21599" y="21438"/>
                </a:cubicBezTo>
                <a:lnTo>
                  <a:pt x="21599" y="5895"/>
                </a:lnTo>
                <a:cubicBezTo>
                  <a:pt x="21600" y="5863"/>
                  <a:pt x="21565" y="5837"/>
                  <a:pt x="21524" y="5837"/>
                </a:cubicBezTo>
                <a:lnTo>
                  <a:pt x="14256" y="5837"/>
                </a:lnTo>
                <a:cubicBezTo>
                  <a:pt x="14139" y="5837"/>
                  <a:pt x="14043" y="5765"/>
                  <a:pt x="14043" y="5674"/>
                </a:cubicBezTo>
                <a:lnTo>
                  <a:pt x="14043" y="58"/>
                </a:lnTo>
                <a:cubicBezTo>
                  <a:pt x="14043" y="26"/>
                  <a:pt x="14009" y="0"/>
                  <a:pt x="13968" y="0"/>
                </a:cubicBezTo>
                <a:lnTo>
                  <a:pt x="213" y="0"/>
                </a:lnTo>
                <a:close/>
                <a:moveTo>
                  <a:pt x="15017" y="86"/>
                </a:moveTo>
                <a:cubicBezTo>
                  <a:pt x="14991" y="94"/>
                  <a:pt x="14972" y="114"/>
                  <a:pt x="14972" y="140"/>
                </a:cubicBezTo>
                <a:lnTo>
                  <a:pt x="14972" y="4958"/>
                </a:lnTo>
                <a:cubicBezTo>
                  <a:pt x="14972" y="5048"/>
                  <a:pt x="15067" y="5120"/>
                  <a:pt x="15184" y="5120"/>
                </a:cubicBezTo>
                <a:lnTo>
                  <a:pt x="21418" y="5120"/>
                </a:lnTo>
                <a:cubicBezTo>
                  <a:pt x="21485" y="5120"/>
                  <a:pt x="21518" y="5058"/>
                  <a:pt x="21471" y="5021"/>
                </a:cubicBezTo>
                <a:lnTo>
                  <a:pt x="15100" y="99"/>
                </a:lnTo>
                <a:cubicBezTo>
                  <a:pt x="15076" y="81"/>
                  <a:pt x="15044" y="78"/>
                  <a:pt x="15017" y="86"/>
                </a:cubicBezTo>
                <a:close/>
                <a:moveTo>
                  <a:pt x="9656" y="7345"/>
                </a:moveTo>
                <a:lnTo>
                  <a:pt x="11938" y="7345"/>
                </a:lnTo>
                <a:cubicBezTo>
                  <a:pt x="11983" y="7345"/>
                  <a:pt x="12018" y="7374"/>
                  <a:pt x="12018" y="7408"/>
                </a:cubicBezTo>
                <a:lnTo>
                  <a:pt x="12018" y="15086"/>
                </a:lnTo>
                <a:cubicBezTo>
                  <a:pt x="12018" y="15120"/>
                  <a:pt x="11983" y="15149"/>
                  <a:pt x="11938" y="15149"/>
                </a:cubicBezTo>
                <a:lnTo>
                  <a:pt x="9656" y="15149"/>
                </a:lnTo>
                <a:cubicBezTo>
                  <a:pt x="9611" y="15149"/>
                  <a:pt x="9574" y="15120"/>
                  <a:pt x="9574" y="15086"/>
                </a:cubicBezTo>
                <a:lnTo>
                  <a:pt x="9574" y="7408"/>
                </a:lnTo>
                <a:cubicBezTo>
                  <a:pt x="9574" y="7374"/>
                  <a:pt x="9611" y="7345"/>
                  <a:pt x="9656" y="7345"/>
                </a:cubicBezTo>
                <a:close/>
                <a:moveTo>
                  <a:pt x="13164" y="9590"/>
                </a:moveTo>
                <a:lnTo>
                  <a:pt x="15445" y="9590"/>
                </a:lnTo>
                <a:cubicBezTo>
                  <a:pt x="15490" y="9590"/>
                  <a:pt x="15527" y="9617"/>
                  <a:pt x="15527" y="9652"/>
                </a:cubicBezTo>
                <a:lnTo>
                  <a:pt x="15527" y="15088"/>
                </a:lnTo>
                <a:cubicBezTo>
                  <a:pt x="15527" y="15122"/>
                  <a:pt x="15490" y="15149"/>
                  <a:pt x="15445" y="15149"/>
                </a:cubicBezTo>
                <a:lnTo>
                  <a:pt x="13164" y="15149"/>
                </a:lnTo>
                <a:cubicBezTo>
                  <a:pt x="13119" y="15149"/>
                  <a:pt x="13084" y="15122"/>
                  <a:pt x="13084" y="15088"/>
                </a:cubicBezTo>
                <a:lnTo>
                  <a:pt x="13084" y="9652"/>
                </a:lnTo>
                <a:cubicBezTo>
                  <a:pt x="13084" y="9617"/>
                  <a:pt x="13119" y="9590"/>
                  <a:pt x="13164" y="9590"/>
                </a:cubicBezTo>
                <a:close/>
                <a:moveTo>
                  <a:pt x="6147" y="11440"/>
                </a:moveTo>
                <a:lnTo>
                  <a:pt x="8428" y="11440"/>
                </a:lnTo>
                <a:cubicBezTo>
                  <a:pt x="8473" y="11440"/>
                  <a:pt x="8511" y="11467"/>
                  <a:pt x="8511" y="11502"/>
                </a:cubicBezTo>
                <a:lnTo>
                  <a:pt x="8511" y="15086"/>
                </a:lnTo>
                <a:cubicBezTo>
                  <a:pt x="8511" y="15120"/>
                  <a:pt x="8473" y="15149"/>
                  <a:pt x="8428" y="15149"/>
                </a:cubicBezTo>
                <a:lnTo>
                  <a:pt x="6147" y="15149"/>
                </a:lnTo>
                <a:cubicBezTo>
                  <a:pt x="6102" y="15149"/>
                  <a:pt x="6067" y="15120"/>
                  <a:pt x="6067" y="15086"/>
                </a:cubicBezTo>
                <a:lnTo>
                  <a:pt x="6067" y="11502"/>
                </a:lnTo>
                <a:cubicBezTo>
                  <a:pt x="6067" y="11467"/>
                  <a:pt x="6102" y="11440"/>
                  <a:pt x="6147" y="11440"/>
                </a:cubicBezTo>
                <a:close/>
                <a:moveTo>
                  <a:pt x="3933" y="15866"/>
                </a:moveTo>
                <a:lnTo>
                  <a:pt x="17662" y="15866"/>
                </a:lnTo>
                <a:cubicBezTo>
                  <a:pt x="17707" y="15866"/>
                  <a:pt x="17742" y="15895"/>
                  <a:pt x="17742" y="15929"/>
                </a:cubicBezTo>
                <a:lnTo>
                  <a:pt x="17746" y="16878"/>
                </a:lnTo>
                <a:cubicBezTo>
                  <a:pt x="17746" y="16913"/>
                  <a:pt x="17709" y="16941"/>
                  <a:pt x="17664" y="16941"/>
                </a:cubicBezTo>
                <a:lnTo>
                  <a:pt x="3935" y="16941"/>
                </a:lnTo>
                <a:cubicBezTo>
                  <a:pt x="3890" y="16941"/>
                  <a:pt x="3853" y="16912"/>
                  <a:pt x="3853" y="16878"/>
                </a:cubicBezTo>
                <a:lnTo>
                  <a:pt x="3850" y="15929"/>
                </a:lnTo>
                <a:cubicBezTo>
                  <a:pt x="3850" y="15895"/>
                  <a:pt x="3888" y="15866"/>
                  <a:pt x="3933" y="15866"/>
                </a:cubicBezTo>
                <a:close/>
              </a:path>
            </a:pathLst>
          </a:custGeom>
          <a:solidFill>
            <a:srgbClr val="FFFFFF"/>
          </a:solidFill>
          <a:ln w="12700">
            <a:miter lim="400000"/>
          </a:ln>
        </p:spPr>
        <p:txBody>
          <a:bodyPr lIns="50800" tIns="50800" rIns="50800" bIns="50800" anchor="ctr"/>
          <a:lstStyle/>
          <a:p>
            <a:pPr defTabSz="584200">
              <a:defRPr sz="2200">
                <a:solidFill>
                  <a:srgbClr val="000000"/>
                </a:solidFill>
                <a:latin typeface="Helvetica Neue Medium"/>
                <a:ea typeface="Helvetica Neue Medium"/>
                <a:cs typeface="Helvetica Neue Medium"/>
                <a:sym typeface="Helvetica Neue Medium"/>
              </a:defRPr>
            </a:pPr>
            <a:endParaRPr/>
          </a:p>
        </p:txBody>
      </p:sp>
      <p:sp>
        <p:nvSpPr>
          <p:cNvPr id="318" name="实验结果"/>
          <p:cNvSpPr txBox="1"/>
          <p:nvPr/>
        </p:nvSpPr>
        <p:spPr>
          <a:xfrm>
            <a:off x="1692217" y="927099"/>
            <a:ext cx="26035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584200">
              <a:lnSpc>
                <a:spcPct val="120000"/>
              </a:lnSpc>
              <a:defRPr sz="2800" b="1"/>
            </a:lvl1pPr>
          </a:lstStyle>
          <a:p>
            <a:r>
              <a:rPr dirty="0" err="1"/>
              <a:t>傅立叶变换结果</a:t>
            </a:r>
            <a:endParaRPr dirty="0"/>
          </a:p>
        </p:txBody>
      </p:sp>
      <p:pic>
        <p:nvPicPr>
          <p:cNvPr id="3" name="Picture 2" descr="Calendar&#10;&#10;Description automatically generated">
            <a:extLst>
              <a:ext uri="{FF2B5EF4-FFF2-40B4-BE49-F238E27FC236}">
                <a16:creationId xmlns:a16="http://schemas.microsoft.com/office/drawing/2014/main" id="{2576D15A-AD4C-084B-A2E7-54B27F7B43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94681"/>
            <a:ext cx="13004800" cy="7807901"/>
          </a:xfrm>
          <a:prstGeom prst="rect">
            <a:avLst/>
          </a:prstGeom>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Chart Document"/>
          <p:cNvSpPr/>
          <p:nvPr/>
        </p:nvSpPr>
        <p:spPr>
          <a:xfrm>
            <a:off x="876300" y="800100"/>
            <a:ext cx="666880" cy="863600"/>
          </a:xfrm>
          <a:custGeom>
            <a:avLst/>
            <a:gdLst/>
            <a:ahLst/>
            <a:cxnLst>
              <a:cxn ang="0">
                <a:pos x="wd2" y="hd2"/>
              </a:cxn>
              <a:cxn ang="5400000">
                <a:pos x="wd2" y="hd2"/>
              </a:cxn>
              <a:cxn ang="10800000">
                <a:pos x="wd2" y="hd2"/>
              </a:cxn>
              <a:cxn ang="16200000">
                <a:pos x="wd2" y="hd2"/>
              </a:cxn>
            </a:cxnLst>
            <a:rect l="0" t="0" r="r" b="b"/>
            <a:pathLst>
              <a:path w="21599" h="21600" extrusionOk="0">
                <a:moveTo>
                  <a:pt x="213" y="0"/>
                </a:moveTo>
                <a:cubicBezTo>
                  <a:pt x="96" y="0"/>
                  <a:pt x="0" y="72"/>
                  <a:pt x="0" y="162"/>
                </a:cubicBezTo>
                <a:lnTo>
                  <a:pt x="0" y="21438"/>
                </a:lnTo>
                <a:cubicBezTo>
                  <a:pt x="0" y="21528"/>
                  <a:pt x="96" y="21600"/>
                  <a:pt x="213" y="21600"/>
                </a:cubicBezTo>
                <a:lnTo>
                  <a:pt x="21387" y="21600"/>
                </a:lnTo>
                <a:cubicBezTo>
                  <a:pt x="21503" y="21600"/>
                  <a:pt x="21599" y="21528"/>
                  <a:pt x="21599" y="21438"/>
                </a:cubicBezTo>
                <a:lnTo>
                  <a:pt x="21599" y="5895"/>
                </a:lnTo>
                <a:cubicBezTo>
                  <a:pt x="21600" y="5863"/>
                  <a:pt x="21565" y="5837"/>
                  <a:pt x="21524" y="5837"/>
                </a:cubicBezTo>
                <a:lnTo>
                  <a:pt x="14256" y="5837"/>
                </a:lnTo>
                <a:cubicBezTo>
                  <a:pt x="14139" y="5837"/>
                  <a:pt x="14043" y="5765"/>
                  <a:pt x="14043" y="5674"/>
                </a:cubicBezTo>
                <a:lnTo>
                  <a:pt x="14043" y="58"/>
                </a:lnTo>
                <a:cubicBezTo>
                  <a:pt x="14043" y="26"/>
                  <a:pt x="14009" y="0"/>
                  <a:pt x="13968" y="0"/>
                </a:cubicBezTo>
                <a:lnTo>
                  <a:pt x="213" y="0"/>
                </a:lnTo>
                <a:close/>
                <a:moveTo>
                  <a:pt x="15017" y="86"/>
                </a:moveTo>
                <a:cubicBezTo>
                  <a:pt x="14991" y="94"/>
                  <a:pt x="14972" y="114"/>
                  <a:pt x="14972" y="140"/>
                </a:cubicBezTo>
                <a:lnTo>
                  <a:pt x="14972" y="4958"/>
                </a:lnTo>
                <a:cubicBezTo>
                  <a:pt x="14972" y="5048"/>
                  <a:pt x="15067" y="5120"/>
                  <a:pt x="15184" y="5120"/>
                </a:cubicBezTo>
                <a:lnTo>
                  <a:pt x="21418" y="5120"/>
                </a:lnTo>
                <a:cubicBezTo>
                  <a:pt x="21485" y="5120"/>
                  <a:pt x="21518" y="5058"/>
                  <a:pt x="21471" y="5021"/>
                </a:cubicBezTo>
                <a:lnTo>
                  <a:pt x="15100" y="99"/>
                </a:lnTo>
                <a:cubicBezTo>
                  <a:pt x="15076" y="81"/>
                  <a:pt x="15044" y="78"/>
                  <a:pt x="15017" y="86"/>
                </a:cubicBezTo>
                <a:close/>
                <a:moveTo>
                  <a:pt x="9656" y="7345"/>
                </a:moveTo>
                <a:lnTo>
                  <a:pt x="11938" y="7345"/>
                </a:lnTo>
                <a:cubicBezTo>
                  <a:pt x="11983" y="7345"/>
                  <a:pt x="12018" y="7374"/>
                  <a:pt x="12018" y="7408"/>
                </a:cubicBezTo>
                <a:lnTo>
                  <a:pt x="12018" y="15086"/>
                </a:lnTo>
                <a:cubicBezTo>
                  <a:pt x="12018" y="15120"/>
                  <a:pt x="11983" y="15149"/>
                  <a:pt x="11938" y="15149"/>
                </a:cubicBezTo>
                <a:lnTo>
                  <a:pt x="9656" y="15149"/>
                </a:lnTo>
                <a:cubicBezTo>
                  <a:pt x="9611" y="15149"/>
                  <a:pt x="9574" y="15120"/>
                  <a:pt x="9574" y="15086"/>
                </a:cubicBezTo>
                <a:lnTo>
                  <a:pt x="9574" y="7408"/>
                </a:lnTo>
                <a:cubicBezTo>
                  <a:pt x="9574" y="7374"/>
                  <a:pt x="9611" y="7345"/>
                  <a:pt x="9656" y="7345"/>
                </a:cubicBezTo>
                <a:close/>
                <a:moveTo>
                  <a:pt x="13164" y="9590"/>
                </a:moveTo>
                <a:lnTo>
                  <a:pt x="15445" y="9590"/>
                </a:lnTo>
                <a:cubicBezTo>
                  <a:pt x="15490" y="9590"/>
                  <a:pt x="15527" y="9617"/>
                  <a:pt x="15527" y="9652"/>
                </a:cubicBezTo>
                <a:lnTo>
                  <a:pt x="15527" y="15088"/>
                </a:lnTo>
                <a:cubicBezTo>
                  <a:pt x="15527" y="15122"/>
                  <a:pt x="15490" y="15149"/>
                  <a:pt x="15445" y="15149"/>
                </a:cubicBezTo>
                <a:lnTo>
                  <a:pt x="13164" y="15149"/>
                </a:lnTo>
                <a:cubicBezTo>
                  <a:pt x="13119" y="15149"/>
                  <a:pt x="13084" y="15122"/>
                  <a:pt x="13084" y="15088"/>
                </a:cubicBezTo>
                <a:lnTo>
                  <a:pt x="13084" y="9652"/>
                </a:lnTo>
                <a:cubicBezTo>
                  <a:pt x="13084" y="9617"/>
                  <a:pt x="13119" y="9590"/>
                  <a:pt x="13164" y="9590"/>
                </a:cubicBezTo>
                <a:close/>
                <a:moveTo>
                  <a:pt x="6147" y="11440"/>
                </a:moveTo>
                <a:lnTo>
                  <a:pt x="8428" y="11440"/>
                </a:lnTo>
                <a:cubicBezTo>
                  <a:pt x="8473" y="11440"/>
                  <a:pt x="8511" y="11467"/>
                  <a:pt x="8511" y="11502"/>
                </a:cubicBezTo>
                <a:lnTo>
                  <a:pt x="8511" y="15086"/>
                </a:lnTo>
                <a:cubicBezTo>
                  <a:pt x="8511" y="15120"/>
                  <a:pt x="8473" y="15149"/>
                  <a:pt x="8428" y="15149"/>
                </a:cubicBezTo>
                <a:lnTo>
                  <a:pt x="6147" y="15149"/>
                </a:lnTo>
                <a:cubicBezTo>
                  <a:pt x="6102" y="15149"/>
                  <a:pt x="6067" y="15120"/>
                  <a:pt x="6067" y="15086"/>
                </a:cubicBezTo>
                <a:lnTo>
                  <a:pt x="6067" y="11502"/>
                </a:lnTo>
                <a:cubicBezTo>
                  <a:pt x="6067" y="11467"/>
                  <a:pt x="6102" y="11440"/>
                  <a:pt x="6147" y="11440"/>
                </a:cubicBezTo>
                <a:close/>
                <a:moveTo>
                  <a:pt x="3933" y="15866"/>
                </a:moveTo>
                <a:lnTo>
                  <a:pt x="17662" y="15866"/>
                </a:lnTo>
                <a:cubicBezTo>
                  <a:pt x="17707" y="15866"/>
                  <a:pt x="17742" y="15895"/>
                  <a:pt x="17742" y="15929"/>
                </a:cubicBezTo>
                <a:lnTo>
                  <a:pt x="17746" y="16878"/>
                </a:lnTo>
                <a:cubicBezTo>
                  <a:pt x="17746" y="16913"/>
                  <a:pt x="17709" y="16941"/>
                  <a:pt x="17664" y="16941"/>
                </a:cubicBezTo>
                <a:lnTo>
                  <a:pt x="3935" y="16941"/>
                </a:lnTo>
                <a:cubicBezTo>
                  <a:pt x="3890" y="16941"/>
                  <a:pt x="3853" y="16912"/>
                  <a:pt x="3853" y="16878"/>
                </a:cubicBezTo>
                <a:lnTo>
                  <a:pt x="3850" y="15929"/>
                </a:lnTo>
                <a:cubicBezTo>
                  <a:pt x="3850" y="15895"/>
                  <a:pt x="3888" y="15866"/>
                  <a:pt x="3933" y="15866"/>
                </a:cubicBezTo>
                <a:close/>
              </a:path>
            </a:pathLst>
          </a:custGeom>
          <a:solidFill>
            <a:srgbClr val="FFFFFF"/>
          </a:solidFill>
          <a:ln w="12700">
            <a:miter lim="400000"/>
          </a:ln>
        </p:spPr>
        <p:txBody>
          <a:bodyPr lIns="50800" tIns="50800" rIns="50800" bIns="50800" anchor="ctr"/>
          <a:lstStyle/>
          <a:p>
            <a:pPr defTabSz="584200">
              <a:defRPr sz="2200">
                <a:solidFill>
                  <a:srgbClr val="000000"/>
                </a:solidFill>
                <a:latin typeface="Helvetica Neue Medium"/>
                <a:ea typeface="Helvetica Neue Medium"/>
                <a:cs typeface="Helvetica Neue Medium"/>
                <a:sym typeface="Helvetica Neue Medium"/>
              </a:defRPr>
            </a:pPr>
            <a:endParaRPr/>
          </a:p>
        </p:txBody>
      </p:sp>
      <p:sp>
        <p:nvSpPr>
          <p:cNvPr id="321" name="实验结果"/>
          <p:cNvSpPr txBox="1"/>
          <p:nvPr/>
        </p:nvSpPr>
        <p:spPr>
          <a:xfrm>
            <a:off x="1692217" y="927099"/>
            <a:ext cx="26035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584200">
              <a:lnSpc>
                <a:spcPct val="120000"/>
              </a:lnSpc>
              <a:defRPr sz="2800" b="1"/>
            </a:lvl1pPr>
          </a:lstStyle>
          <a:p>
            <a:r>
              <a:t>傅立叶变换结果</a:t>
            </a:r>
          </a:p>
        </p:txBody>
      </p:sp>
      <p:pic>
        <p:nvPicPr>
          <p:cNvPr id="322" name="fft_532.jpg" descr="fft_532.jpg"/>
          <p:cNvPicPr>
            <a:picLocks noChangeAspect="1"/>
          </p:cNvPicPr>
          <p:nvPr/>
        </p:nvPicPr>
        <p:blipFill>
          <a:blip r:embed="rId2"/>
          <a:stretch>
            <a:fillRect/>
          </a:stretch>
        </p:blipFill>
        <p:spPr>
          <a:xfrm>
            <a:off x="0" y="2174111"/>
            <a:ext cx="13004800" cy="7641175"/>
          </a:xfrm>
          <a:prstGeom prst="rect">
            <a:avLst/>
          </a:prstGeom>
          <a:ln w="12700">
            <a:miter lim="400000"/>
          </a:ln>
        </p:spPr>
      </p:pic>
      <p:pic>
        <p:nvPicPr>
          <p:cNvPr id="3" name="Picture 2" descr="Graphical user interface, application, calendar&#10;&#10;Description automatically generated">
            <a:extLst>
              <a:ext uri="{FF2B5EF4-FFF2-40B4-BE49-F238E27FC236}">
                <a16:creationId xmlns:a16="http://schemas.microsoft.com/office/drawing/2014/main" id="{B57EEFEF-253E-924A-BD4A-44E3DFAB9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07385"/>
            <a:ext cx="13004800" cy="7807901"/>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实验结果"/>
          <p:cNvSpPr txBox="1"/>
          <p:nvPr/>
        </p:nvSpPr>
        <p:spPr>
          <a:xfrm>
            <a:off x="1692217" y="927099"/>
            <a:ext cx="8255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584200">
              <a:lnSpc>
                <a:spcPct val="120000"/>
              </a:lnSpc>
              <a:defRPr sz="2800" b="1"/>
            </a:lvl1pPr>
          </a:lstStyle>
          <a:p>
            <a:r>
              <a:t>总结</a:t>
            </a:r>
          </a:p>
        </p:txBody>
      </p:sp>
      <p:sp>
        <p:nvSpPr>
          <p:cNvPr id="325" name="Text Document"/>
          <p:cNvSpPr/>
          <p:nvPr/>
        </p:nvSpPr>
        <p:spPr>
          <a:xfrm>
            <a:off x="876300" y="800100"/>
            <a:ext cx="666880" cy="863601"/>
          </a:xfrm>
          <a:custGeom>
            <a:avLst/>
            <a:gdLst/>
            <a:ahLst/>
            <a:cxnLst>
              <a:cxn ang="0">
                <a:pos x="wd2" y="hd2"/>
              </a:cxn>
              <a:cxn ang="5400000">
                <a:pos x="wd2" y="hd2"/>
              </a:cxn>
              <a:cxn ang="10800000">
                <a:pos x="wd2" y="hd2"/>
              </a:cxn>
              <a:cxn ang="16200000">
                <a:pos x="wd2" y="hd2"/>
              </a:cxn>
            </a:cxnLst>
            <a:rect l="0" t="0" r="r" b="b"/>
            <a:pathLst>
              <a:path w="21600" h="21600" extrusionOk="0">
                <a:moveTo>
                  <a:pt x="213" y="0"/>
                </a:moveTo>
                <a:cubicBezTo>
                  <a:pt x="96" y="0"/>
                  <a:pt x="0" y="72"/>
                  <a:pt x="0" y="162"/>
                </a:cubicBezTo>
                <a:lnTo>
                  <a:pt x="0" y="21438"/>
                </a:lnTo>
                <a:cubicBezTo>
                  <a:pt x="0" y="21528"/>
                  <a:pt x="96" y="21600"/>
                  <a:pt x="213" y="21600"/>
                </a:cubicBezTo>
                <a:lnTo>
                  <a:pt x="21387" y="21600"/>
                </a:lnTo>
                <a:cubicBezTo>
                  <a:pt x="21504" y="21600"/>
                  <a:pt x="21600" y="21528"/>
                  <a:pt x="21600" y="21438"/>
                </a:cubicBezTo>
                <a:lnTo>
                  <a:pt x="21600" y="5895"/>
                </a:lnTo>
                <a:cubicBezTo>
                  <a:pt x="21600" y="5863"/>
                  <a:pt x="21567" y="5837"/>
                  <a:pt x="21525" y="5837"/>
                </a:cubicBezTo>
                <a:lnTo>
                  <a:pt x="14257" y="5837"/>
                </a:lnTo>
                <a:cubicBezTo>
                  <a:pt x="14140" y="5837"/>
                  <a:pt x="14044" y="5765"/>
                  <a:pt x="14044" y="5674"/>
                </a:cubicBezTo>
                <a:lnTo>
                  <a:pt x="14044" y="58"/>
                </a:lnTo>
                <a:cubicBezTo>
                  <a:pt x="14044" y="26"/>
                  <a:pt x="14011" y="0"/>
                  <a:pt x="13969" y="0"/>
                </a:cubicBezTo>
                <a:lnTo>
                  <a:pt x="213" y="0"/>
                </a:lnTo>
                <a:close/>
                <a:moveTo>
                  <a:pt x="15018" y="86"/>
                </a:moveTo>
                <a:cubicBezTo>
                  <a:pt x="14992" y="94"/>
                  <a:pt x="14972" y="114"/>
                  <a:pt x="14972" y="140"/>
                </a:cubicBezTo>
                <a:lnTo>
                  <a:pt x="14972" y="4958"/>
                </a:lnTo>
                <a:cubicBezTo>
                  <a:pt x="14972" y="5048"/>
                  <a:pt x="15068" y="5120"/>
                  <a:pt x="15185" y="5120"/>
                </a:cubicBezTo>
                <a:lnTo>
                  <a:pt x="21419" y="5120"/>
                </a:lnTo>
                <a:cubicBezTo>
                  <a:pt x="21486" y="5120"/>
                  <a:pt x="21519" y="5058"/>
                  <a:pt x="21472" y="5021"/>
                </a:cubicBezTo>
                <a:lnTo>
                  <a:pt x="15100" y="99"/>
                </a:lnTo>
                <a:cubicBezTo>
                  <a:pt x="15077" y="81"/>
                  <a:pt x="15044" y="78"/>
                  <a:pt x="15018" y="86"/>
                </a:cubicBezTo>
                <a:close/>
                <a:moveTo>
                  <a:pt x="3916" y="7813"/>
                </a:moveTo>
                <a:lnTo>
                  <a:pt x="17684" y="7813"/>
                </a:lnTo>
                <a:cubicBezTo>
                  <a:pt x="17718" y="7813"/>
                  <a:pt x="17747" y="7836"/>
                  <a:pt x="17747" y="7862"/>
                </a:cubicBezTo>
                <a:lnTo>
                  <a:pt x="17747" y="8842"/>
                </a:lnTo>
                <a:cubicBezTo>
                  <a:pt x="17747" y="8868"/>
                  <a:pt x="17718" y="8890"/>
                  <a:pt x="17684" y="8890"/>
                </a:cubicBezTo>
                <a:lnTo>
                  <a:pt x="3916" y="8890"/>
                </a:lnTo>
                <a:cubicBezTo>
                  <a:pt x="3882" y="8890"/>
                  <a:pt x="3853" y="8868"/>
                  <a:pt x="3853" y="8842"/>
                </a:cubicBezTo>
                <a:lnTo>
                  <a:pt x="3853" y="7862"/>
                </a:lnTo>
                <a:cubicBezTo>
                  <a:pt x="3853" y="7836"/>
                  <a:pt x="3882" y="7813"/>
                  <a:pt x="3916" y="7813"/>
                </a:cubicBezTo>
                <a:close/>
                <a:moveTo>
                  <a:pt x="3916" y="10498"/>
                </a:moveTo>
                <a:lnTo>
                  <a:pt x="17684" y="10498"/>
                </a:lnTo>
                <a:cubicBezTo>
                  <a:pt x="17718" y="10498"/>
                  <a:pt x="17747" y="10520"/>
                  <a:pt x="17747" y="10546"/>
                </a:cubicBezTo>
                <a:lnTo>
                  <a:pt x="17747" y="11526"/>
                </a:lnTo>
                <a:cubicBezTo>
                  <a:pt x="17747" y="11552"/>
                  <a:pt x="17718" y="11573"/>
                  <a:pt x="17684" y="11573"/>
                </a:cubicBezTo>
                <a:lnTo>
                  <a:pt x="3916" y="11573"/>
                </a:lnTo>
                <a:cubicBezTo>
                  <a:pt x="3882" y="11573"/>
                  <a:pt x="3853" y="11552"/>
                  <a:pt x="3853" y="11526"/>
                </a:cubicBezTo>
                <a:lnTo>
                  <a:pt x="3853" y="10546"/>
                </a:lnTo>
                <a:cubicBezTo>
                  <a:pt x="3853" y="10520"/>
                  <a:pt x="3882" y="10498"/>
                  <a:pt x="3916" y="10498"/>
                </a:cubicBezTo>
                <a:close/>
                <a:moveTo>
                  <a:pt x="3916" y="13182"/>
                </a:moveTo>
                <a:lnTo>
                  <a:pt x="17684" y="13182"/>
                </a:lnTo>
                <a:cubicBezTo>
                  <a:pt x="17718" y="13182"/>
                  <a:pt x="17747" y="13204"/>
                  <a:pt x="17747" y="13230"/>
                </a:cubicBezTo>
                <a:lnTo>
                  <a:pt x="17747" y="14210"/>
                </a:lnTo>
                <a:cubicBezTo>
                  <a:pt x="17747" y="14237"/>
                  <a:pt x="17718" y="14257"/>
                  <a:pt x="17684" y="14257"/>
                </a:cubicBezTo>
                <a:lnTo>
                  <a:pt x="3916" y="14257"/>
                </a:lnTo>
                <a:cubicBezTo>
                  <a:pt x="3882" y="14257"/>
                  <a:pt x="3853" y="14237"/>
                  <a:pt x="3853" y="14210"/>
                </a:cubicBezTo>
                <a:lnTo>
                  <a:pt x="3853" y="13230"/>
                </a:lnTo>
                <a:cubicBezTo>
                  <a:pt x="3853" y="13204"/>
                  <a:pt x="3882" y="13182"/>
                  <a:pt x="3916" y="13182"/>
                </a:cubicBezTo>
                <a:close/>
                <a:moveTo>
                  <a:pt x="3916" y="15866"/>
                </a:moveTo>
                <a:lnTo>
                  <a:pt x="17684" y="15866"/>
                </a:lnTo>
                <a:cubicBezTo>
                  <a:pt x="17718" y="15866"/>
                  <a:pt x="17747" y="15888"/>
                  <a:pt x="17747" y="15914"/>
                </a:cubicBezTo>
                <a:lnTo>
                  <a:pt x="17747" y="16894"/>
                </a:lnTo>
                <a:cubicBezTo>
                  <a:pt x="17747" y="16921"/>
                  <a:pt x="17718" y="16941"/>
                  <a:pt x="17684" y="16941"/>
                </a:cubicBezTo>
                <a:lnTo>
                  <a:pt x="3916" y="16941"/>
                </a:lnTo>
                <a:cubicBezTo>
                  <a:pt x="3882" y="16941"/>
                  <a:pt x="3853" y="16921"/>
                  <a:pt x="3853" y="16894"/>
                </a:cubicBezTo>
                <a:lnTo>
                  <a:pt x="3853" y="15914"/>
                </a:lnTo>
                <a:cubicBezTo>
                  <a:pt x="3853" y="15888"/>
                  <a:pt x="3882" y="15866"/>
                  <a:pt x="3916" y="15866"/>
                </a:cubicBezTo>
                <a:close/>
              </a:path>
            </a:pathLst>
          </a:custGeom>
          <a:solidFill>
            <a:srgbClr val="FFFFFF"/>
          </a:solidFill>
          <a:ln w="12700">
            <a:miter lim="400000"/>
          </a:ln>
        </p:spPr>
        <p:txBody>
          <a:bodyPr lIns="50800" tIns="50800" rIns="50800" bIns="50800" anchor="ctr"/>
          <a:lstStyle/>
          <a:p>
            <a:pPr defTabSz="584200">
              <a:defRPr sz="2200">
                <a:solidFill>
                  <a:srgbClr val="000000"/>
                </a:solidFill>
                <a:latin typeface="Helvetica Neue Medium"/>
                <a:ea typeface="Helvetica Neue Medium"/>
                <a:cs typeface="Helvetica Neue Medium"/>
                <a:sym typeface="Helvetica Neue Medium"/>
              </a:defRPr>
            </a:pPr>
            <a:endParaRPr/>
          </a:p>
        </p:txBody>
      </p:sp>
      <p:sp>
        <p:nvSpPr>
          <p:cNvPr id="326" name="幅值：相同或不同"/>
          <p:cNvSpPr txBox="1"/>
          <p:nvPr/>
        </p:nvSpPr>
        <p:spPr>
          <a:xfrm>
            <a:off x="1272686" y="2259515"/>
            <a:ext cx="676402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604519" indent="-604519" algn="l">
              <a:buSzPct val="100000"/>
              <a:buAutoNum type="arabicPeriod"/>
              <a:defRPr sz="3400"/>
            </a:lvl1pPr>
          </a:lstStyle>
          <a:p>
            <a:r>
              <a:t>扫描长度越长，波形分辨率越高</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实验结果"/>
          <p:cNvSpPr txBox="1"/>
          <p:nvPr/>
        </p:nvSpPr>
        <p:spPr>
          <a:xfrm>
            <a:off x="1692217" y="927099"/>
            <a:ext cx="8255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584200">
              <a:lnSpc>
                <a:spcPct val="120000"/>
              </a:lnSpc>
              <a:defRPr sz="2800" b="1"/>
            </a:lvl1pPr>
          </a:lstStyle>
          <a:p>
            <a:r>
              <a:t>总结</a:t>
            </a:r>
          </a:p>
        </p:txBody>
      </p:sp>
      <p:sp>
        <p:nvSpPr>
          <p:cNvPr id="329" name="Text Document"/>
          <p:cNvSpPr/>
          <p:nvPr/>
        </p:nvSpPr>
        <p:spPr>
          <a:xfrm>
            <a:off x="876300" y="800100"/>
            <a:ext cx="666880" cy="863601"/>
          </a:xfrm>
          <a:custGeom>
            <a:avLst/>
            <a:gdLst/>
            <a:ahLst/>
            <a:cxnLst>
              <a:cxn ang="0">
                <a:pos x="wd2" y="hd2"/>
              </a:cxn>
              <a:cxn ang="5400000">
                <a:pos x="wd2" y="hd2"/>
              </a:cxn>
              <a:cxn ang="10800000">
                <a:pos x="wd2" y="hd2"/>
              </a:cxn>
              <a:cxn ang="16200000">
                <a:pos x="wd2" y="hd2"/>
              </a:cxn>
            </a:cxnLst>
            <a:rect l="0" t="0" r="r" b="b"/>
            <a:pathLst>
              <a:path w="21600" h="21600" extrusionOk="0">
                <a:moveTo>
                  <a:pt x="213" y="0"/>
                </a:moveTo>
                <a:cubicBezTo>
                  <a:pt x="96" y="0"/>
                  <a:pt x="0" y="72"/>
                  <a:pt x="0" y="162"/>
                </a:cubicBezTo>
                <a:lnTo>
                  <a:pt x="0" y="21438"/>
                </a:lnTo>
                <a:cubicBezTo>
                  <a:pt x="0" y="21528"/>
                  <a:pt x="96" y="21600"/>
                  <a:pt x="213" y="21600"/>
                </a:cubicBezTo>
                <a:lnTo>
                  <a:pt x="21387" y="21600"/>
                </a:lnTo>
                <a:cubicBezTo>
                  <a:pt x="21504" y="21600"/>
                  <a:pt x="21600" y="21528"/>
                  <a:pt x="21600" y="21438"/>
                </a:cubicBezTo>
                <a:lnTo>
                  <a:pt x="21600" y="5895"/>
                </a:lnTo>
                <a:cubicBezTo>
                  <a:pt x="21600" y="5863"/>
                  <a:pt x="21567" y="5837"/>
                  <a:pt x="21525" y="5837"/>
                </a:cubicBezTo>
                <a:lnTo>
                  <a:pt x="14257" y="5837"/>
                </a:lnTo>
                <a:cubicBezTo>
                  <a:pt x="14140" y="5837"/>
                  <a:pt x="14044" y="5765"/>
                  <a:pt x="14044" y="5674"/>
                </a:cubicBezTo>
                <a:lnTo>
                  <a:pt x="14044" y="58"/>
                </a:lnTo>
                <a:cubicBezTo>
                  <a:pt x="14044" y="26"/>
                  <a:pt x="14011" y="0"/>
                  <a:pt x="13969" y="0"/>
                </a:cubicBezTo>
                <a:lnTo>
                  <a:pt x="213" y="0"/>
                </a:lnTo>
                <a:close/>
                <a:moveTo>
                  <a:pt x="15018" y="86"/>
                </a:moveTo>
                <a:cubicBezTo>
                  <a:pt x="14992" y="94"/>
                  <a:pt x="14972" y="114"/>
                  <a:pt x="14972" y="140"/>
                </a:cubicBezTo>
                <a:lnTo>
                  <a:pt x="14972" y="4958"/>
                </a:lnTo>
                <a:cubicBezTo>
                  <a:pt x="14972" y="5048"/>
                  <a:pt x="15068" y="5120"/>
                  <a:pt x="15185" y="5120"/>
                </a:cubicBezTo>
                <a:lnTo>
                  <a:pt x="21419" y="5120"/>
                </a:lnTo>
                <a:cubicBezTo>
                  <a:pt x="21486" y="5120"/>
                  <a:pt x="21519" y="5058"/>
                  <a:pt x="21472" y="5021"/>
                </a:cubicBezTo>
                <a:lnTo>
                  <a:pt x="15100" y="99"/>
                </a:lnTo>
                <a:cubicBezTo>
                  <a:pt x="15077" y="81"/>
                  <a:pt x="15044" y="77"/>
                  <a:pt x="15018" y="86"/>
                </a:cubicBezTo>
                <a:close/>
                <a:moveTo>
                  <a:pt x="3916" y="7813"/>
                </a:moveTo>
                <a:lnTo>
                  <a:pt x="17684" y="7813"/>
                </a:lnTo>
                <a:cubicBezTo>
                  <a:pt x="17718" y="7813"/>
                  <a:pt x="17747" y="7836"/>
                  <a:pt x="17747" y="7862"/>
                </a:cubicBezTo>
                <a:lnTo>
                  <a:pt x="17747" y="8842"/>
                </a:lnTo>
                <a:cubicBezTo>
                  <a:pt x="17747" y="8868"/>
                  <a:pt x="17718" y="8890"/>
                  <a:pt x="17684" y="8890"/>
                </a:cubicBezTo>
                <a:lnTo>
                  <a:pt x="3916" y="8890"/>
                </a:lnTo>
                <a:cubicBezTo>
                  <a:pt x="3882" y="8890"/>
                  <a:pt x="3853" y="8868"/>
                  <a:pt x="3853" y="8842"/>
                </a:cubicBezTo>
                <a:lnTo>
                  <a:pt x="3853" y="7862"/>
                </a:lnTo>
                <a:cubicBezTo>
                  <a:pt x="3853" y="7836"/>
                  <a:pt x="3882" y="7813"/>
                  <a:pt x="3916" y="7813"/>
                </a:cubicBezTo>
                <a:close/>
                <a:moveTo>
                  <a:pt x="3916" y="10498"/>
                </a:moveTo>
                <a:lnTo>
                  <a:pt x="17684" y="10498"/>
                </a:lnTo>
                <a:cubicBezTo>
                  <a:pt x="17718" y="10498"/>
                  <a:pt x="17747" y="10520"/>
                  <a:pt x="17747" y="10546"/>
                </a:cubicBezTo>
                <a:lnTo>
                  <a:pt x="17747" y="11526"/>
                </a:lnTo>
                <a:cubicBezTo>
                  <a:pt x="17747" y="11552"/>
                  <a:pt x="17718" y="11573"/>
                  <a:pt x="17684" y="11573"/>
                </a:cubicBezTo>
                <a:lnTo>
                  <a:pt x="3916" y="11573"/>
                </a:lnTo>
                <a:cubicBezTo>
                  <a:pt x="3882" y="11573"/>
                  <a:pt x="3853" y="11552"/>
                  <a:pt x="3853" y="11526"/>
                </a:cubicBezTo>
                <a:lnTo>
                  <a:pt x="3853" y="10546"/>
                </a:lnTo>
                <a:cubicBezTo>
                  <a:pt x="3853" y="10520"/>
                  <a:pt x="3882" y="10498"/>
                  <a:pt x="3916" y="10498"/>
                </a:cubicBezTo>
                <a:close/>
                <a:moveTo>
                  <a:pt x="3916" y="13182"/>
                </a:moveTo>
                <a:lnTo>
                  <a:pt x="17684" y="13182"/>
                </a:lnTo>
                <a:cubicBezTo>
                  <a:pt x="17718" y="13182"/>
                  <a:pt x="17747" y="13204"/>
                  <a:pt x="17747" y="13230"/>
                </a:cubicBezTo>
                <a:lnTo>
                  <a:pt x="17747" y="14210"/>
                </a:lnTo>
                <a:cubicBezTo>
                  <a:pt x="17747" y="14237"/>
                  <a:pt x="17718" y="14257"/>
                  <a:pt x="17684" y="14257"/>
                </a:cubicBezTo>
                <a:lnTo>
                  <a:pt x="3916" y="14257"/>
                </a:lnTo>
                <a:cubicBezTo>
                  <a:pt x="3882" y="14257"/>
                  <a:pt x="3853" y="14237"/>
                  <a:pt x="3853" y="14210"/>
                </a:cubicBezTo>
                <a:lnTo>
                  <a:pt x="3853" y="13230"/>
                </a:lnTo>
                <a:cubicBezTo>
                  <a:pt x="3853" y="13204"/>
                  <a:pt x="3882" y="13182"/>
                  <a:pt x="3916" y="13182"/>
                </a:cubicBezTo>
                <a:close/>
                <a:moveTo>
                  <a:pt x="3916" y="15866"/>
                </a:moveTo>
                <a:lnTo>
                  <a:pt x="17684" y="15866"/>
                </a:lnTo>
                <a:cubicBezTo>
                  <a:pt x="17718" y="15866"/>
                  <a:pt x="17747" y="15888"/>
                  <a:pt x="17747" y="15914"/>
                </a:cubicBezTo>
                <a:lnTo>
                  <a:pt x="17747" y="16894"/>
                </a:lnTo>
                <a:cubicBezTo>
                  <a:pt x="17747" y="16921"/>
                  <a:pt x="17718" y="16941"/>
                  <a:pt x="17684" y="16941"/>
                </a:cubicBezTo>
                <a:lnTo>
                  <a:pt x="3916" y="16941"/>
                </a:lnTo>
                <a:cubicBezTo>
                  <a:pt x="3882" y="16941"/>
                  <a:pt x="3853" y="16921"/>
                  <a:pt x="3853" y="16894"/>
                </a:cubicBezTo>
                <a:lnTo>
                  <a:pt x="3853" y="15914"/>
                </a:lnTo>
                <a:cubicBezTo>
                  <a:pt x="3853" y="15888"/>
                  <a:pt x="3882" y="15866"/>
                  <a:pt x="3916" y="15866"/>
                </a:cubicBezTo>
                <a:close/>
              </a:path>
            </a:pathLst>
          </a:custGeom>
          <a:solidFill>
            <a:srgbClr val="FFFFFF"/>
          </a:solidFill>
          <a:ln w="12700">
            <a:miter lim="400000"/>
          </a:ln>
        </p:spPr>
        <p:txBody>
          <a:bodyPr lIns="50800" tIns="50800" rIns="50800" bIns="50800" anchor="ctr"/>
          <a:lstStyle/>
          <a:p>
            <a:pPr defTabSz="584200">
              <a:defRPr sz="2200">
                <a:solidFill>
                  <a:srgbClr val="000000"/>
                </a:solidFill>
                <a:latin typeface="Helvetica Neue Medium"/>
                <a:ea typeface="Helvetica Neue Medium"/>
                <a:cs typeface="Helvetica Neue Medium"/>
                <a:sym typeface="Helvetica Neue Medium"/>
              </a:defRPr>
            </a:pPr>
            <a:endParaRPr/>
          </a:p>
        </p:txBody>
      </p:sp>
      <p:sp>
        <p:nvSpPr>
          <p:cNvPr id="330" name="幅值：相同或不同"/>
          <p:cNvSpPr txBox="1"/>
          <p:nvPr/>
        </p:nvSpPr>
        <p:spPr>
          <a:xfrm>
            <a:off x="1272686" y="2259515"/>
            <a:ext cx="719582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604519" indent="-604519" algn="l">
              <a:buSzPct val="100000"/>
              <a:buAutoNum type="arabicPeriod"/>
              <a:defRPr sz="3400">
                <a:solidFill>
                  <a:srgbClr val="A9A9A9"/>
                </a:solidFill>
              </a:defRPr>
            </a:lvl1pPr>
          </a:lstStyle>
          <a:p>
            <a:r>
              <a:t>扫描长度越长，波形分辨率越高；</a:t>
            </a:r>
          </a:p>
        </p:txBody>
      </p:sp>
      <p:sp>
        <p:nvSpPr>
          <p:cNvPr id="331" name="幅值：相同或不同"/>
          <p:cNvSpPr txBox="1"/>
          <p:nvPr/>
        </p:nvSpPr>
        <p:spPr>
          <a:xfrm>
            <a:off x="1272686" y="3192602"/>
            <a:ext cx="978662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604519" indent="-604519" algn="l">
              <a:buSzPct val="100000"/>
              <a:buAutoNum type="arabicPeriod" startAt="2"/>
              <a:defRPr sz="3400"/>
            </a:lvl1pPr>
          </a:lstStyle>
          <a:p>
            <a:r>
              <a:t>发散角越大，波形幅度越小，波形分辨率越差；</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矩形 2"/>
          <p:cNvSpPr txBox="1"/>
          <p:nvPr/>
        </p:nvSpPr>
        <p:spPr>
          <a:xfrm>
            <a:off x="1275264" y="3429125"/>
            <a:ext cx="10454272" cy="2895349"/>
          </a:xfrm>
          <a:prstGeom prst="rect">
            <a:avLst/>
          </a:prstGeom>
          <a:ln w="12700">
            <a:miter lim="400000"/>
          </a:ln>
          <a:effectLst>
            <a:reflection stA="50000" endPos="40000" dir="5400000" sy="-100000" algn="bl" rotWithShape="0"/>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80000"/>
              </a:lnSpc>
              <a:defRPr sz="20000" b="1" spc="-400"/>
            </a:lvl1pPr>
          </a:lstStyle>
          <a:p>
            <a:r>
              <a:t>Thanks</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实验结果"/>
          <p:cNvSpPr txBox="1"/>
          <p:nvPr/>
        </p:nvSpPr>
        <p:spPr>
          <a:xfrm>
            <a:off x="1692217" y="927099"/>
            <a:ext cx="15367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584200">
              <a:lnSpc>
                <a:spcPct val="120000"/>
              </a:lnSpc>
              <a:defRPr sz="2800" b="1"/>
            </a:lvl1pPr>
          </a:lstStyle>
          <a:p>
            <a:r>
              <a:t>实验原理</a:t>
            </a:r>
          </a:p>
        </p:txBody>
      </p:sp>
      <p:sp>
        <p:nvSpPr>
          <p:cNvPr id="171" name="Atom"/>
          <p:cNvSpPr/>
          <p:nvPr/>
        </p:nvSpPr>
        <p:spPr>
          <a:xfrm>
            <a:off x="870928" y="800098"/>
            <a:ext cx="766688" cy="863603"/>
          </a:xfrm>
          <a:custGeom>
            <a:avLst/>
            <a:gdLst/>
            <a:ahLst/>
            <a:cxnLst>
              <a:cxn ang="0">
                <a:pos x="wd2" y="hd2"/>
              </a:cxn>
              <a:cxn ang="5400000">
                <a:pos x="wd2" y="hd2"/>
              </a:cxn>
              <a:cxn ang="10800000">
                <a:pos x="wd2" y="hd2"/>
              </a:cxn>
              <a:cxn ang="16200000">
                <a:pos x="wd2" y="hd2"/>
              </a:cxn>
            </a:cxnLst>
            <a:rect l="0" t="0" r="r" b="b"/>
            <a:pathLst>
              <a:path w="21048" h="21600" extrusionOk="0">
                <a:moveTo>
                  <a:pt x="10524" y="0"/>
                </a:moveTo>
                <a:cubicBezTo>
                  <a:pt x="9635" y="0"/>
                  <a:pt x="8359" y="577"/>
                  <a:pt x="7326" y="3327"/>
                </a:cubicBezTo>
                <a:cubicBezTo>
                  <a:pt x="7137" y="3832"/>
                  <a:pt x="6970" y="4380"/>
                  <a:pt x="6824" y="4961"/>
                </a:cubicBezTo>
                <a:cubicBezTo>
                  <a:pt x="6200" y="4785"/>
                  <a:pt x="5595" y="4643"/>
                  <a:pt x="5020" y="4540"/>
                </a:cubicBezTo>
                <a:cubicBezTo>
                  <a:pt x="1890" y="3980"/>
                  <a:pt x="703" y="4698"/>
                  <a:pt x="258" y="5400"/>
                </a:cubicBezTo>
                <a:cubicBezTo>
                  <a:pt x="-186" y="6101"/>
                  <a:pt x="-276" y="7396"/>
                  <a:pt x="1822" y="9586"/>
                </a:cubicBezTo>
                <a:cubicBezTo>
                  <a:pt x="2207" y="9988"/>
                  <a:pt x="2643" y="10394"/>
                  <a:pt x="3123" y="10799"/>
                </a:cubicBezTo>
                <a:cubicBezTo>
                  <a:pt x="2644" y="11204"/>
                  <a:pt x="2207" y="11610"/>
                  <a:pt x="1822" y="12013"/>
                </a:cubicBezTo>
                <a:cubicBezTo>
                  <a:pt x="-276" y="14202"/>
                  <a:pt x="-186" y="15499"/>
                  <a:pt x="258" y="16200"/>
                </a:cubicBezTo>
                <a:cubicBezTo>
                  <a:pt x="591" y="16726"/>
                  <a:pt x="1341" y="17260"/>
                  <a:pt x="3011" y="17260"/>
                </a:cubicBezTo>
                <a:cubicBezTo>
                  <a:pt x="3571" y="17260"/>
                  <a:pt x="4234" y="17200"/>
                  <a:pt x="5020" y="17060"/>
                </a:cubicBezTo>
                <a:cubicBezTo>
                  <a:pt x="5595" y="16957"/>
                  <a:pt x="6200" y="16815"/>
                  <a:pt x="6824" y="16639"/>
                </a:cubicBezTo>
                <a:cubicBezTo>
                  <a:pt x="6970" y="17220"/>
                  <a:pt x="7137" y="17766"/>
                  <a:pt x="7326" y="18271"/>
                </a:cubicBezTo>
                <a:cubicBezTo>
                  <a:pt x="8359" y="21022"/>
                  <a:pt x="9635" y="21600"/>
                  <a:pt x="10524" y="21600"/>
                </a:cubicBezTo>
                <a:cubicBezTo>
                  <a:pt x="11413" y="21600"/>
                  <a:pt x="12689" y="21022"/>
                  <a:pt x="13722" y="18271"/>
                </a:cubicBezTo>
                <a:cubicBezTo>
                  <a:pt x="13911" y="17766"/>
                  <a:pt x="14080" y="17220"/>
                  <a:pt x="14226" y="16639"/>
                </a:cubicBezTo>
                <a:cubicBezTo>
                  <a:pt x="14850" y="16815"/>
                  <a:pt x="15453" y="16957"/>
                  <a:pt x="16028" y="17060"/>
                </a:cubicBezTo>
                <a:cubicBezTo>
                  <a:pt x="16814" y="17200"/>
                  <a:pt x="17479" y="17260"/>
                  <a:pt x="18038" y="17260"/>
                </a:cubicBezTo>
                <a:cubicBezTo>
                  <a:pt x="19709" y="17260"/>
                  <a:pt x="20457" y="16726"/>
                  <a:pt x="20790" y="16200"/>
                </a:cubicBezTo>
                <a:cubicBezTo>
                  <a:pt x="21234" y="15499"/>
                  <a:pt x="21324" y="14202"/>
                  <a:pt x="19226" y="12013"/>
                </a:cubicBezTo>
                <a:cubicBezTo>
                  <a:pt x="18841" y="11610"/>
                  <a:pt x="18405" y="11204"/>
                  <a:pt x="17925" y="10799"/>
                </a:cubicBezTo>
                <a:cubicBezTo>
                  <a:pt x="18404" y="10394"/>
                  <a:pt x="18841" y="9988"/>
                  <a:pt x="19226" y="9586"/>
                </a:cubicBezTo>
                <a:cubicBezTo>
                  <a:pt x="21324" y="7396"/>
                  <a:pt x="21234" y="6101"/>
                  <a:pt x="20790" y="5400"/>
                </a:cubicBezTo>
                <a:cubicBezTo>
                  <a:pt x="20345" y="4698"/>
                  <a:pt x="19158" y="3980"/>
                  <a:pt x="16028" y="4540"/>
                </a:cubicBezTo>
                <a:cubicBezTo>
                  <a:pt x="15453" y="4643"/>
                  <a:pt x="14850" y="4785"/>
                  <a:pt x="14226" y="4961"/>
                </a:cubicBezTo>
                <a:cubicBezTo>
                  <a:pt x="14080" y="4380"/>
                  <a:pt x="13911" y="3832"/>
                  <a:pt x="13722" y="3327"/>
                </a:cubicBezTo>
                <a:cubicBezTo>
                  <a:pt x="12689" y="577"/>
                  <a:pt x="11413" y="0"/>
                  <a:pt x="10524" y="0"/>
                </a:cubicBezTo>
                <a:close/>
                <a:moveTo>
                  <a:pt x="10524" y="856"/>
                </a:moveTo>
                <a:cubicBezTo>
                  <a:pt x="11556" y="856"/>
                  <a:pt x="12661" y="2513"/>
                  <a:pt x="13329" y="5231"/>
                </a:cubicBezTo>
                <a:cubicBezTo>
                  <a:pt x="12420" y="5525"/>
                  <a:pt x="11478" y="5885"/>
                  <a:pt x="10524" y="6304"/>
                </a:cubicBezTo>
                <a:cubicBezTo>
                  <a:pt x="9571" y="5885"/>
                  <a:pt x="8628" y="5525"/>
                  <a:pt x="7719" y="5231"/>
                </a:cubicBezTo>
                <a:cubicBezTo>
                  <a:pt x="8386" y="2513"/>
                  <a:pt x="9492" y="856"/>
                  <a:pt x="10524" y="856"/>
                </a:cubicBezTo>
                <a:close/>
                <a:moveTo>
                  <a:pt x="3015" y="5197"/>
                </a:moveTo>
                <a:cubicBezTo>
                  <a:pt x="3968" y="5197"/>
                  <a:pt x="5206" y="5394"/>
                  <a:pt x="6633" y="5801"/>
                </a:cubicBezTo>
                <a:cubicBezTo>
                  <a:pt x="6458" y="6666"/>
                  <a:pt x="6330" y="7591"/>
                  <a:pt x="6252" y="8553"/>
                </a:cubicBezTo>
                <a:cubicBezTo>
                  <a:pt x="5377" y="9095"/>
                  <a:pt x="4562" y="9658"/>
                  <a:pt x="3828" y="10229"/>
                </a:cubicBezTo>
                <a:cubicBezTo>
                  <a:pt x="3348" y="9826"/>
                  <a:pt x="2912" y="9422"/>
                  <a:pt x="2530" y="9023"/>
                </a:cubicBezTo>
                <a:cubicBezTo>
                  <a:pt x="1217" y="7653"/>
                  <a:pt x="672" y="6459"/>
                  <a:pt x="1072" y="5828"/>
                </a:cubicBezTo>
                <a:cubicBezTo>
                  <a:pt x="1335" y="5413"/>
                  <a:pt x="2020" y="5197"/>
                  <a:pt x="3015" y="5197"/>
                </a:cubicBezTo>
                <a:close/>
                <a:moveTo>
                  <a:pt x="18035" y="5197"/>
                </a:moveTo>
                <a:cubicBezTo>
                  <a:pt x="19030" y="5197"/>
                  <a:pt x="19713" y="5413"/>
                  <a:pt x="19976" y="5828"/>
                </a:cubicBezTo>
                <a:cubicBezTo>
                  <a:pt x="20376" y="6459"/>
                  <a:pt x="19831" y="7653"/>
                  <a:pt x="18518" y="9023"/>
                </a:cubicBezTo>
                <a:cubicBezTo>
                  <a:pt x="18136" y="9422"/>
                  <a:pt x="17702" y="9826"/>
                  <a:pt x="17221" y="10229"/>
                </a:cubicBezTo>
                <a:cubicBezTo>
                  <a:pt x="16488" y="9658"/>
                  <a:pt x="15673" y="9095"/>
                  <a:pt x="14798" y="8553"/>
                </a:cubicBezTo>
                <a:cubicBezTo>
                  <a:pt x="14720" y="7591"/>
                  <a:pt x="14590" y="6665"/>
                  <a:pt x="14415" y="5801"/>
                </a:cubicBezTo>
                <a:cubicBezTo>
                  <a:pt x="15842" y="5394"/>
                  <a:pt x="17082" y="5197"/>
                  <a:pt x="18035" y="5197"/>
                </a:cubicBezTo>
                <a:close/>
                <a:moveTo>
                  <a:pt x="7532" y="6078"/>
                </a:moveTo>
                <a:cubicBezTo>
                  <a:pt x="8148" y="6281"/>
                  <a:pt x="8794" y="6520"/>
                  <a:pt x="9461" y="6795"/>
                </a:cubicBezTo>
                <a:cubicBezTo>
                  <a:pt x="9088" y="6975"/>
                  <a:pt x="8715" y="7162"/>
                  <a:pt x="8343" y="7358"/>
                </a:cubicBezTo>
                <a:cubicBezTo>
                  <a:pt x="7971" y="7553"/>
                  <a:pt x="7605" y="7754"/>
                  <a:pt x="7248" y="7958"/>
                </a:cubicBezTo>
                <a:cubicBezTo>
                  <a:pt x="7320" y="7295"/>
                  <a:pt x="7416" y="6666"/>
                  <a:pt x="7532" y="6078"/>
                </a:cubicBezTo>
                <a:close/>
                <a:moveTo>
                  <a:pt x="13516" y="6078"/>
                </a:moveTo>
                <a:cubicBezTo>
                  <a:pt x="13632" y="6666"/>
                  <a:pt x="13728" y="7295"/>
                  <a:pt x="13800" y="7958"/>
                </a:cubicBezTo>
                <a:cubicBezTo>
                  <a:pt x="13443" y="7754"/>
                  <a:pt x="13078" y="7553"/>
                  <a:pt x="12706" y="7358"/>
                </a:cubicBezTo>
                <a:cubicBezTo>
                  <a:pt x="12335" y="7162"/>
                  <a:pt x="11962" y="6975"/>
                  <a:pt x="11589" y="6795"/>
                </a:cubicBezTo>
                <a:cubicBezTo>
                  <a:pt x="12256" y="6520"/>
                  <a:pt x="12900" y="6281"/>
                  <a:pt x="13516" y="6078"/>
                </a:cubicBezTo>
                <a:close/>
                <a:moveTo>
                  <a:pt x="10524" y="7258"/>
                </a:moveTo>
                <a:cubicBezTo>
                  <a:pt x="11084" y="7514"/>
                  <a:pt x="11656" y="7793"/>
                  <a:pt x="12236" y="8099"/>
                </a:cubicBezTo>
                <a:cubicBezTo>
                  <a:pt x="12807" y="8399"/>
                  <a:pt x="13361" y="8709"/>
                  <a:pt x="13892" y="9029"/>
                </a:cubicBezTo>
                <a:cubicBezTo>
                  <a:pt x="13929" y="9598"/>
                  <a:pt x="13948" y="10189"/>
                  <a:pt x="13948" y="10799"/>
                </a:cubicBezTo>
                <a:cubicBezTo>
                  <a:pt x="13948" y="11410"/>
                  <a:pt x="13927" y="12000"/>
                  <a:pt x="13890" y="12570"/>
                </a:cubicBezTo>
                <a:cubicBezTo>
                  <a:pt x="13359" y="12889"/>
                  <a:pt x="12806" y="13201"/>
                  <a:pt x="12236" y="13501"/>
                </a:cubicBezTo>
                <a:cubicBezTo>
                  <a:pt x="11655" y="13807"/>
                  <a:pt x="11084" y="14087"/>
                  <a:pt x="10524" y="14342"/>
                </a:cubicBezTo>
                <a:cubicBezTo>
                  <a:pt x="9964" y="14087"/>
                  <a:pt x="9393" y="13807"/>
                  <a:pt x="8812" y="13501"/>
                </a:cubicBezTo>
                <a:cubicBezTo>
                  <a:pt x="8241" y="13201"/>
                  <a:pt x="7689" y="12891"/>
                  <a:pt x="7158" y="12571"/>
                </a:cubicBezTo>
                <a:cubicBezTo>
                  <a:pt x="7121" y="12002"/>
                  <a:pt x="7100" y="11410"/>
                  <a:pt x="7100" y="10799"/>
                </a:cubicBezTo>
                <a:cubicBezTo>
                  <a:pt x="7100" y="10189"/>
                  <a:pt x="7121" y="9598"/>
                  <a:pt x="7158" y="9029"/>
                </a:cubicBezTo>
                <a:cubicBezTo>
                  <a:pt x="7689" y="8709"/>
                  <a:pt x="8241" y="8399"/>
                  <a:pt x="8812" y="8099"/>
                </a:cubicBezTo>
                <a:cubicBezTo>
                  <a:pt x="9393" y="7793"/>
                  <a:pt x="9964" y="7514"/>
                  <a:pt x="10524" y="7258"/>
                </a:cubicBezTo>
                <a:close/>
                <a:moveTo>
                  <a:pt x="10524" y="9608"/>
                </a:moveTo>
                <a:cubicBezTo>
                  <a:pt x="10189" y="9608"/>
                  <a:pt x="9855" y="9724"/>
                  <a:pt x="9600" y="9957"/>
                </a:cubicBezTo>
                <a:cubicBezTo>
                  <a:pt x="9089" y="10422"/>
                  <a:pt x="9089" y="11178"/>
                  <a:pt x="9600" y="11643"/>
                </a:cubicBezTo>
                <a:cubicBezTo>
                  <a:pt x="10110" y="12108"/>
                  <a:pt x="10938" y="12108"/>
                  <a:pt x="11448" y="11643"/>
                </a:cubicBezTo>
                <a:cubicBezTo>
                  <a:pt x="11959" y="11178"/>
                  <a:pt x="11959" y="10422"/>
                  <a:pt x="11448" y="9957"/>
                </a:cubicBezTo>
                <a:cubicBezTo>
                  <a:pt x="11193" y="9724"/>
                  <a:pt x="10859" y="9608"/>
                  <a:pt x="10524" y="9608"/>
                </a:cubicBezTo>
                <a:close/>
                <a:moveTo>
                  <a:pt x="6185" y="9638"/>
                </a:moveTo>
                <a:cubicBezTo>
                  <a:pt x="6169" y="10021"/>
                  <a:pt x="6161" y="10408"/>
                  <a:pt x="6161" y="10799"/>
                </a:cubicBezTo>
                <a:cubicBezTo>
                  <a:pt x="6161" y="11190"/>
                  <a:pt x="6169" y="11579"/>
                  <a:pt x="6185" y="11962"/>
                </a:cubicBezTo>
                <a:cubicBezTo>
                  <a:pt x="5601" y="11581"/>
                  <a:pt x="5050" y="11191"/>
                  <a:pt x="4540" y="10799"/>
                </a:cubicBezTo>
                <a:cubicBezTo>
                  <a:pt x="5050" y="10407"/>
                  <a:pt x="5601" y="10019"/>
                  <a:pt x="6185" y="9638"/>
                </a:cubicBezTo>
                <a:close/>
                <a:moveTo>
                  <a:pt x="14863" y="9638"/>
                </a:moveTo>
                <a:cubicBezTo>
                  <a:pt x="15447" y="10019"/>
                  <a:pt x="15998" y="10407"/>
                  <a:pt x="16508" y="10799"/>
                </a:cubicBezTo>
                <a:cubicBezTo>
                  <a:pt x="15998" y="11191"/>
                  <a:pt x="15447" y="11581"/>
                  <a:pt x="14863" y="11962"/>
                </a:cubicBezTo>
                <a:cubicBezTo>
                  <a:pt x="14879" y="11579"/>
                  <a:pt x="14887" y="11190"/>
                  <a:pt x="14887" y="10799"/>
                </a:cubicBezTo>
                <a:cubicBezTo>
                  <a:pt x="14887" y="10408"/>
                  <a:pt x="14879" y="10021"/>
                  <a:pt x="14863" y="9638"/>
                </a:cubicBezTo>
                <a:close/>
                <a:moveTo>
                  <a:pt x="3828" y="11371"/>
                </a:moveTo>
                <a:cubicBezTo>
                  <a:pt x="4562" y="11942"/>
                  <a:pt x="5377" y="12505"/>
                  <a:pt x="6252" y="13047"/>
                </a:cubicBezTo>
                <a:cubicBezTo>
                  <a:pt x="6330" y="14009"/>
                  <a:pt x="6458" y="14933"/>
                  <a:pt x="6633" y="15797"/>
                </a:cubicBezTo>
                <a:cubicBezTo>
                  <a:pt x="5206" y="16204"/>
                  <a:pt x="3968" y="16403"/>
                  <a:pt x="3015" y="16403"/>
                </a:cubicBezTo>
                <a:cubicBezTo>
                  <a:pt x="2020" y="16403"/>
                  <a:pt x="1335" y="16187"/>
                  <a:pt x="1072" y="15772"/>
                </a:cubicBezTo>
                <a:cubicBezTo>
                  <a:pt x="672" y="15141"/>
                  <a:pt x="1217" y="13947"/>
                  <a:pt x="2530" y="12577"/>
                </a:cubicBezTo>
                <a:cubicBezTo>
                  <a:pt x="2912" y="12178"/>
                  <a:pt x="3348" y="11774"/>
                  <a:pt x="3828" y="11371"/>
                </a:cubicBezTo>
                <a:close/>
                <a:moveTo>
                  <a:pt x="17220" y="11371"/>
                </a:moveTo>
                <a:cubicBezTo>
                  <a:pt x="17700" y="11774"/>
                  <a:pt x="18136" y="12178"/>
                  <a:pt x="18518" y="12577"/>
                </a:cubicBezTo>
                <a:cubicBezTo>
                  <a:pt x="19831" y="13947"/>
                  <a:pt x="20376" y="15141"/>
                  <a:pt x="19976" y="15772"/>
                </a:cubicBezTo>
                <a:cubicBezTo>
                  <a:pt x="19713" y="16187"/>
                  <a:pt x="19030" y="16403"/>
                  <a:pt x="18035" y="16403"/>
                </a:cubicBezTo>
                <a:cubicBezTo>
                  <a:pt x="17082" y="16403"/>
                  <a:pt x="15842" y="16204"/>
                  <a:pt x="14415" y="15797"/>
                </a:cubicBezTo>
                <a:cubicBezTo>
                  <a:pt x="14590" y="14933"/>
                  <a:pt x="14718" y="14009"/>
                  <a:pt x="14796" y="13047"/>
                </a:cubicBezTo>
                <a:cubicBezTo>
                  <a:pt x="15671" y="12505"/>
                  <a:pt x="16486" y="11942"/>
                  <a:pt x="17220" y="11371"/>
                </a:cubicBezTo>
                <a:close/>
                <a:moveTo>
                  <a:pt x="7248" y="13642"/>
                </a:moveTo>
                <a:cubicBezTo>
                  <a:pt x="7605" y="13846"/>
                  <a:pt x="7971" y="14047"/>
                  <a:pt x="8343" y="14242"/>
                </a:cubicBezTo>
                <a:cubicBezTo>
                  <a:pt x="8715" y="14438"/>
                  <a:pt x="9088" y="14625"/>
                  <a:pt x="9461" y="14805"/>
                </a:cubicBezTo>
                <a:cubicBezTo>
                  <a:pt x="8794" y="15080"/>
                  <a:pt x="8148" y="15319"/>
                  <a:pt x="7532" y="15522"/>
                </a:cubicBezTo>
                <a:cubicBezTo>
                  <a:pt x="7416" y="14934"/>
                  <a:pt x="7320" y="14305"/>
                  <a:pt x="7248" y="13642"/>
                </a:cubicBezTo>
                <a:close/>
                <a:moveTo>
                  <a:pt x="13800" y="13642"/>
                </a:moveTo>
                <a:cubicBezTo>
                  <a:pt x="13728" y="14305"/>
                  <a:pt x="13632" y="14934"/>
                  <a:pt x="13516" y="15522"/>
                </a:cubicBezTo>
                <a:cubicBezTo>
                  <a:pt x="12900" y="15319"/>
                  <a:pt x="12256" y="15080"/>
                  <a:pt x="11589" y="14805"/>
                </a:cubicBezTo>
                <a:cubicBezTo>
                  <a:pt x="11962" y="14625"/>
                  <a:pt x="12335" y="14438"/>
                  <a:pt x="12706" y="14242"/>
                </a:cubicBezTo>
                <a:cubicBezTo>
                  <a:pt x="13078" y="14047"/>
                  <a:pt x="13443" y="13846"/>
                  <a:pt x="13800" y="13642"/>
                </a:cubicBezTo>
                <a:close/>
                <a:moveTo>
                  <a:pt x="10524" y="15294"/>
                </a:moveTo>
                <a:cubicBezTo>
                  <a:pt x="11478" y="15713"/>
                  <a:pt x="12420" y="16075"/>
                  <a:pt x="13329" y="16369"/>
                </a:cubicBezTo>
                <a:cubicBezTo>
                  <a:pt x="12661" y="19087"/>
                  <a:pt x="11556" y="20744"/>
                  <a:pt x="10524" y="20744"/>
                </a:cubicBezTo>
                <a:cubicBezTo>
                  <a:pt x="9492" y="20744"/>
                  <a:pt x="8386" y="19087"/>
                  <a:pt x="7719" y="16369"/>
                </a:cubicBezTo>
                <a:cubicBezTo>
                  <a:pt x="8628" y="16075"/>
                  <a:pt x="9571" y="15713"/>
                  <a:pt x="10524" y="15294"/>
                </a:cubicBezTo>
                <a:close/>
              </a:path>
            </a:pathLst>
          </a:custGeom>
          <a:solidFill>
            <a:srgbClr val="FFFFFF"/>
          </a:solidFill>
          <a:ln w="12700">
            <a:miter lim="400000"/>
          </a:ln>
        </p:spPr>
        <p:txBody>
          <a:bodyPr lIns="50800" tIns="50800" rIns="50800" bIns="50800" anchor="ctr"/>
          <a:lstStyle/>
          <a:p>
            <a:pPr defTabSz="584200">
              <a:defRPr sz="2200">
                <a:solidFill>
                  <a:srgbClr val="000000"/>
                </a:solidFill>
                <a:latin typeface="Helvetica Neue Medium"/>
                <a:ea typeface="Helvetica Neue Medium"/>
                <a:cs typeface="Helvetica Neue Medium"/>
                <a:sym typeface="Helvetica Neue Medium"/>
              </a:defRPr>
            </a:pPr>
            <a:endParaRPr/>
          </a:p>
        </p:txBody>
      </p:sp>
      <p:sp>
        <p:nvSpPr>
          <p:cNvPr id="172" name="Rectangle"/>
          <p:cNvSpPr/>
          <p:nvPr/>
        </p:nvSpPr>
        <p:spPr>
          <a:xfrm>
            <a:off x="1206599" y="3559789"/>
            <a:ext cx="2347762" cy="1065685"/>
          </a:xfrm>
          <a:prstGeom prst="rect">
            <a:avLst/>
          </a:prstGeom>
          <a:solidFill>
            <a:schemeClr val="accent1">
              <a:lumOff val="13543"/>
              <a:alpha val="58973"/>
            </a:schemeClr>
          </a:solidFill>
          <a:ln w="12700">
            <a:miter lim="400000"/>
          </a:ln>
        </p:spPr>
        <p:txBody>
          <a:bodyPr lIns="50800" tIns="50800" rIns="50800" bIns="50800" anchor="ctr"/>
          <a:lstStyle/>
          <a:p>
            <a:pPr defTabSz="584200">
              <a:defRPr sz="2200">
                <a:solidFill>
                  <a:schemeClr val="accent4">
                    <a:hueOff val="475731"/>
                    <a:satOff val="-4338"/>
                    <a:lumOff val="10182"/>
                  </a:schemeClr>
                </a:solidFill>
                <a:latin typeface="Helvetica Neue Medium"/>
                <a:ea typeface="Helvetica Neue Medium"/>
                <a:cs typeface="Helvetica Neue Medium"/>
                <a:sym typeface="Helvetica Neue Medium"/>
              </a:defRPr>
            </a:pPr>
            <a:endParaRPr/>
          </a:p>
        </p:txBody>
      </p:sp>
      <mc:AlternateContent xmlns:mc="http://schemas.openxmlformats.org/markup-compatibility/2006" xmlns:a14="http://schemas.microsoft.com/office/drawing/2010/main">
        <mc:Choice Requires="a14">
          <p:sp>
            <p:nvSpPr>
              <p:cNvPr id="173" name="Text"/>
              <p:cNvSpPr txBox="1"/>
              <p:nvPr/>
            </p:nvSpPr>
            <p:spPr>
              <a:xfrm>
                <a:off x="1924283" y="3566205"/>
                <a:ext cx="9633048" cy="912641"/>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lvl1pPr>
                  <a:defRPr sz="4300"/>
                </a:lvl1pPr>
              </a:lstStyle>
              <a:p>
                <a:pPr/>
                <a14:m>
                  <m:oMathPara xmlns:m="http://schemas.openxmlformats.org/officeDocument/2006/math">
                    <m:oMathParaPr>
                      <m:jc m:val="center"/>
                    </m:oMathParaPr>
                    <m:oMath xmlns:m="http://schemas.openxmlformats.org/officeDocument/2006/math">
                      <m:sSub>
                        <m:sSubPr>
                          <m:ctrlPr>
                            <a:rPr sz="5200" i="1">
                              <a:solidFill>
                                <a:srgbClr val="FEFFFE"/>
                              </a:solidFill>
                              <a:latin typeface="Cambria Math" panose="02040503050406030204" pitchFamily="18" charset="0"/>
                            </a:rPr>
                          </m:ctrlPr>
                        </m:sSubPr>
                        <m:e>
                          <m:r>
                            <a:rPr sz="5200" i="1">
                              <a:solidFill>
                                <a:srgbClr val="FEFFFE"/>
                              </a:solidFill>
                              <a:latin typeface="Cambria Math" panose="02040503050406030204" pitchFamily="18" charset="0"/>
                            </a:rPr>
                            <m:t>𝐵</m:t>
                          </m:r>
                        </m:e>
                        <m:sub>
                          <m:r>
                            <a:rPr sz="5200" i="1">
                              <a:solidFill>
                                <a:srgbClr val="FEFFFE"/>
                              </a:solidFill>
                              <a:latin typeface="Cambria Math" panose="02040503050406030204" pitchFamily="18" charset="0"/>
                            </a:rPr>
                            <m:t>𝐼𝐿𝑆</m:t>
                          </m:r>
                        </m:sub>
                      </m:sSub>
                      <m:r>
                        <a:rPr sz="5200" i="1">
                          <a:solidFill>
                            <a:srgbClr val="FEFFFE"/>
                          </a:solidFill>
                          <a:latin typeface="Cambria Math" panose="02040503050406030204" pitchFamily="18" charset="0"/>
                        </a:rPr>
                        <m:t>(</m:t>
                      </m:r>
                      <m:r>
                        <a:rPr sz="5200" i="1">
                          <a:solidFill>
                            <a:srgbClr val="FEFFFE"/>
                          </a:solidFill>
                          <a:latin typeface="Cambria Math" panose="02040503050406030204" pitchFamily="18" charset="0"/>
                        </a:rPr>
                        <m:t>𝜎</m:t>
                      </m:r>
                      <m:r>
                        <a:rPr sz="5200" i="1">
                          <a:solidFill>
                            <a:srgbClr val="FEFFFE"/>
                          </a:solidFill>
                          <a:latin typeface="Cambria Math" panose="02040503050406030204" pitchFamily="18" charset="0"/>
                        </a:rPr>
                        <m:t>)=</m:t>
                      </m:r>
                      <m:sSub>
                        <m:sSubPr>
                          <m:ctrlPr>
                            <a:rPr sz="5200" i="1">
                              <a:solidFill>
                                <a:srgbClr val="FEFFFE"/>
                              </a:solidFill>
                              <a:latin typeface="Cambria Math" panose="02040503050406030204" pitchFamily="18" charset="0"/>
                            </a:rPr>
                          </m:ctrlPr>
                        </m:sSubPr>
                        <m:e>
                          <m:r>
                            <a:rPr sz="5200" i="1">
                              <a:solidFill>
                                <a:srgbClr val="FEFFFE"/>
                              </a:solidFill>
                              <a:latin typeface="Cambria Math" panose="02040503050406030204" pitchFamily="18" charset="0"/>
                            </a:rPr>
                            <m:t>𝐵</m:t>
                          </m:r>
                        </m:e>
                        <m:sub>
                          <m:r>
                            <a:rPr sz="5200" i="1">
                              <a:solidFill>
                                <a:srgbClr val="FEFFFE"/>
                              </a:solidFill>
                              <a:latin typeface="Cambria Math" panose="02040503050406030204" pitchFamily="18" charset="0"/>
                            </a:rPr>
                            <m:t>𝐷𝑖𝑣</m:t>
                          </m:r>
                          <m:r>
                            <a:rPr sz="5200" i="1">
                              <a:solidFill>
                                <a:srgbClr val="FEFFFE"/>
                              </a:solidFill>
                              <a:latin typeface="Cambria Math" panose="02040503050406030204" pitchFamily="18" charset="0"/>
                            </a:rPr>
                            <m:t>−</m:t>
                          </m:r>
                          <m:r>
                            <a:rPr sz="5200" i="1">
                              <a:solidFill>
                                <a:srgbClr val="FEFFFE"/>
                              </a:solidFill>
                              <a:latin typeface="Cambria Math" panose="02040503050406030204" pitchFamily="18" charset="0"/>
                            </a:rPr>
                            <m:t>𝐼𝐿𝑆</m:t>
                          </m:r>
                        </m:sub>
                      </m:sSub>
                      <m:r>
                        <a:rPr sz="5200" i="1">
                          <a:solidFill>
                            <a:srgbClr val="FEFFFE"/>
                          </a:solidFill>
                          <a:latin typeface="Cambria Math" panose="02040503050406030204" pitchFamily="18" charset="0"/>
                        </a:rPr>
                        <m:t>(</m:t>
                      </m:r>
                      <m:r>
                        <a:rPr sz="5200" i="1">
                          <a:solidFill>
                            <a:srgbClr val="FEFFFE"/>
                          </a:solidFill>
                          <a:latin typeface="Cambria Math" panose="02040503050406030204" pitchFamily="18" charset="0"/>
                        </a:rPr>
                        <m:t>𝜎</m:t>
                      </m:r>
                      <m:r>
                        <a:rPr sz="5200" i="1">
                          <a:solidFill>
                            <a:srgbClr val="FEFFFE"/>
                          </a:solidFill>
                          <a:latin typeface="Cambria Math" panose="02040503050406030204" pitchFamily="18" charset="0"/>
                        </a:rPr>
                        <m:t>)∗2</m:t>
                      </m:r>
                      <m:r>
                        <a:rPr sz="5200" i="1">
                          <a:solidFill>
                            <a:srgbClr val="FEFFFE"/>
                          </a:solidFill>
                          <a:latin typeface="Cambria Math" panose="02040503050406030204" pitchFamily="18" charset="0"/>
                        </a:rPr>
                        <m:t>𝐿𝑠𝑖𝑛𝑐</m:t>
                      </m:r>
                      <m:r>
                        <a:rPr sz="5200" i="1">
                          <a:solidFill>
                            <a:srgbClr val="FEFFFE"/>
                          </a:solidFill>
                          <a:latin typeface="Cambria Math" panose="02040503050406030204" pitchFamily="18" charset="0"/>
                        </a:rPr>
                        <m:t>[2</m:t>
                      </m:r>
                      <m:r>
                        <a:rPr sz="5200" i="1">
                          <a:solidFill>
                            <a:srgbClr val="FEFFFE"/>
                          </a:solidFill>
                          <a:latin typeface="Cambria Math" panose="02040503050406030204" pitchFamily="18" charset="0"/>
                        </a:rPr>
                        <m:t>𝜋𝜎</m:t>
                      </m:r>
                      <m:r>
                        <a:rPr sz="5200" i="1">
                          <a:solidFill>
                            <a:srgbClr val="FEFFFE"/>
                          </a:solidFill>
                          <a:latin typeface="Cambria Math" panose="02040503050406030204" pitchFamily="18" charset="0"/>
                        </a:rPr>
                        <m:t>𝐿</m:t>
                      </m:r>
                      <m:r>
                        <a:rPr sz="5200" i="1">
                          <a:solidFill>
                            <a:srgbClr val="FEFFFE"/>
                          </a:solidFill>
                          <a:latin typeface="Cambria Math" panose="02040503050406030204" pitchFamily="18" charset="0"/>
                        </a:rPr>
                        <m:t>]</m:t>
                      </m:r>
                    </m:oMath>
                  </m:oMathPara>
                </a14:m>
                <a:endParaRPr dirty="0"/>
              </a:p>
            </p:txBody>
          </p:sp>
        </mc:Choice>
        <mc:Fallback xmlns="">
          <p:sp>
            <p:nvSpPr>
              <p:cNvPr id="173" name="Text"/>
              <p:cNvSpPr txBox="1">
                <a:spLocks noRot="1" noChangeAspect="1" noMove="1" noResize="1" noEditPoints="1" noAdjustHandles="1" noChangeArrowheads="1" noChangeShapeType="1" noTextEdit="1"/>
              </p:cNvSpPr>
              <p:nvPr/>
            </p:nvSpPr>
            <p:spPr>
              <a:xfrm>
                <a:off x="1924283" y="3566205"/>
                <a:ext cx="9633048" cy="912641"/>
              </a:xfrm>
              <a:prstGeom prst="rect">
                <a:avLst/>
              </a:prstGeom>
              <a:blipFill>
                <a:blip r:embed="rId2"/>
                <a:stretch>
                  <a:fillRect l="-9079" r="-8026" b="-28767"/>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CN">
                    <a:noFill/>
                  </a:rPr>
                  <a:t> </a:t>
                </a:r>
              </a:p>
            </p:txBody>
          </p:sp>
        </mc:Fallback>
      </mc:AlternateContent>
      <p:sp>
        <p:nvSpPr>
          <p:cNvPr id="174" name="实际的仪器线形状…"/>
          <p:cNvSpPr txBox="1"/>
          <p:nvPr/>
        </p:nvSpPr>
        <p:spPr>
          <a:xfrm>
            <a:off x="1104353" y="4876800"/>
            <a:ext cx="2712428" cy="1311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500"/>
            </a:pPr>
            <a:r>
              <a:rPr dirty="0" err="1"/>
              <a:t>实际的仪器线形状</a:t>
            </a:r>
            <a:endParaRPr dirty="0"/>
          </a:p>
          <a:p>
            <a:pPr>
              <a:defRPr sz="2500"/>
            </a:pPr>
            <a:r>
              <a:rPr dirty="0"/>
              <a:t>Instrumental Line Shape </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82546F56-E81E-5149-898C-C19C38B05FFD}"/>
              </a:ext>
            </a:extLst>
          </p:cNvPr>
          <p:cNvSpPr/>
          <p:nvPr/>
        </p:nvSpPr>
        <p:spPr>
          <a:xfrm>
            <a:off x="1206599" y="3559789"/>
            <a:ext cx="2347762" cy="1065685"/>
          </a:xfrm>
          <a:prstGeom prst="rect">
            <a:avLst/>
          </a:prstGeom>
          <a:solidFill>
            <a:schemeClr val="accent1">
              <a:lumOff val="13543"/>
              <a:alpha val="58973"/>
            </a:schemeClr>
          </a:solidFill>
          <a:ln w="12700">
            <a:miter lim="400000"/>
          </a:ln>
        </p:spPr>
        <p:txBody>
          <a:bodyPr lIns="50800" tIns="50800" rIns="50800" bIns="50800" anchor="ctr"/>
          <a:lstStyle/>
          <a:p>
            <a:pPr defTabSz="584200">
              <a:defRPr sz="2200">
                <a:solidFill>
                  <a:schemeClr val="accent4">
                    <a:hueOff val="475731"/>
                    <a:satOff val="-4338"/>
                    <a:lumOff val="10182"/>
                  </a:schemeClr>
                </a:solidFill>
                <a:latin typeface="Helvetica Neue Medium"/>
                <a:ea typeface="Helvetica Neue Medium"/>
                <a:cs typeface="Helvetica Neue Medium"/>
                <a:sym typeface="Helvetica Neue Medium"/>
              </a:defRPr>
            </a:pPr>
            <a:endParaRPr/>
          </a:p>
        </p:txBody>
      </p:sp>
      <p:sp>
        <p:nvSpPr>
          <p:cNvPr id="176" name="实验结果"/>
          <p:cNvSpPr txBox="1"/>
          <p:nvPr/>
        </p:nvSpPr>
        <p:spPr>
          <a:xfrm>
            <a:off x="1692217" y="927099"/>
            <a:ext cx="15367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584200">
              <a:lnSpc>
                <a:spcPct val="120000"/>
              </a:lnSpc>
              <a:defRPr sz="2800" b="1"/>
            </a:lvl1pPr>
          </a:lstStyle>
          <a:p>
            <a:r>
              <a:t>实验原理</a:t>
            </a:r>
          </a:p>
        </p:txBody>
      </p:sp>
      <p:sp>
        <p:nvSpPr>
          <p:cNvPr id="177" name="Atom"/>
          <p:cNvSpPr/>
          <p:nvPr/>
        </p:nvSpPr>
        <p:spPr>
          <a:xfrm>
            <a:off x="870928" y="800098"/>
            <a:ext cx="766688" cy="863603"/>
          </a:xfrm>
          <a:custGeom>
            <a:avLst/>
            <a:gdLst/>
            <a:ahLst/>
            <a:cxnLst>
              <a:cxn ang="0">
                <a:pos x="wd2" y="hd2"/>
              </a:cxn>
              <a:cxn ang="5400000">
                <a:pos x="wd2" y="hd2"/>
              </a:cxn>
              <a:cxn ang="10800000">
                <a:pos x="wd2" y="hd2"/>
              </a:cxn>
              <a:cxn ang="16200000">
                <a:pos x="wd2" y="hd2"/>
              </a:cxn>
            </a:cxnLst>
            <a:rect l="0" t="0" r="r" b="b"/>
            <a:pathLst>
              <a:path w="21048" h="21600" extrusionOk="0">
                <a:moveTo>
                  <a:pt x="10524" y="0"/>
                </a:moveTo>
                <a:cubicBezTo>
                  <a:pt x="9635" y="0"/>
                  <a:pt x="8359" y="577"/>
                  <a:pt x="7326" y="3327"/>
                </a:cubicBezTo>
                <a:cubicBezTo>
                  <a:pt x="7137" y="3832"/>
                  <a:pt x="6970" y="4380"/>
                  <a:pt x="6824" y="4961"/>
                </a:cubicBezTo>
                <a:cubicBezTo>
                  <a:pt x="6200" y="4785"/>
                  <a:pt x="5595" y="4643"/>
                  <a:pt x="5020" y="4540"/>
                </a:cubicBezTo>
                <a:cubicBezTo>
                  <a:pt x="1890" y="3980"/>
                  <a:pt x="703" y="4698"/>
                  <a:pt x="258" y="5400"/>
                </a:cubicBezTo>
                <a:cubicBezTo>
                  <a:pt x="-186" y="6101"/>
                  <a:pt x="-276" y="7396"/>
                  <a:pt x="1822" y="9586"/>
                </a:cubicBezTo>
                <a:cubicBezTo>
                  <a:pt x="2207" y="9988"/>
                  <a:pt x="2643" y="10394"/>
                  <a:pt x="3123" y="10799"/>
                </a:cubicBezTo>
                <a:cubicBezTo>
                  <a:pt x="2644" y="11204"/>
                  <a:pt x="2207" y="11610"/>
                  <a:pt x="1822" y="12013"/>
                </a:cubicBezTo>
                <a:cubicBezTo>
                  <a:pt x="-276" y="14202"/>
                  <a:pt x="-186" y="15499"/>
                  <a:pt x="258" y="16200"/>
                </a:cubicBezTo>
                <a:cubicBezTo>
                  <a:pt x="591" y="16726"/>
                  <a:pt x="1341" y="17260"/>
                  <a:pt x="3011" y="17260"/>
                </a:cubicBezTo>
                <a:cubicBezTo>
                  <a:pt x="3571" y="17260"/>
                  <a:pt x="4234" y="17200"/>
                  <a:pt x="5020" y="17060"/>
                </a:cubicBezTo>
                <a:cubicBezTo>
                  <a:pt x="5595" y="16957"/>
                  <a:pt x="6200" y="16815"/>
                  <a:pt x="6824" y="16639"/>
                </a:cubicBezTo>
                <a:cubicBezTo>
                  <a:pt x="6970" y="17220"/>
                  <a:pt x="7137" y="17766"/>
                  <a:pt x="7326" y="18271"/>
                </a:cubicBezTo>
                <a:cubicBezTo>
                  <a:pt x="8359" y="21022"/>
                  <a:pt x="9635" y="21600"/>
                  <a:pt x="10524" y="21600"/>
                </a:cubicBezTo>
                <a:cubicBezTo>
                  <a:pt x="11413" y="21600"/>
                  <a:pt x="12689" y="21022"/>
                  <a:pt x="13722" y="18271"/>
                </a:cubicBezTo>
                <a:cubicBezTo>
                  <a:pt x="13911" y="17766"/>
                  <a:pt x="14080" y="17220"/>
                  <a:pt x="14226" y="16639"/>
                </a:cubicBezTo>
                <a:cubicBezTo>
                  <a:pt x="14850" y="16815"/>
                  <a:pt x="15453" y="16957"/>
                  <a:pt x="16028" y="17060"/>
                </a:cubicBezTo>
                <a:cubicBezTo>
                  <a:pt x="16814" y="17200"/>
                  <a:pt x="17479" y="17260"/>
                  <a:pt x="18038" y="17260"/>
                </a:cubicBezTo>
                <a:cubicBezTo>
                  <a:pt x="19709" y="17260"/>
                  <a:pt x="20457" y="16726"/>
                  <a:pt x="20790" y="16200"/>
                </a:cubicBezTo>
                <a:cubicBezTo>
                  <a:pt x="21234" y="15499"/>
                  <a:pt x="21324" y="14202"/>
                  <a:pt x="19226" y="12013"/>
                </a:cubicBezTo>
                <a:cubicBezTo>
                  <a:pt x="18841" y="11610"/>
                  <a:pt x="18405" y="11204"/>
                  <a:pt x="17925" y="10799"/>
                </a:cubicBezTo>
                <a:cubicBezTo>
                  <a:pt x="18404" y="10394"/>
                  <a:pt x="18841" y="9988"/>
                  <a:pt x="19226" y="9586"/>
                </a:cubicBezTo>
                <a:cubicBezTo>
                  <a:pt x="21324" y="7396"/>
                  <a:pt x="21234" y="6101"/>
                  <a:pt x="20790" y="5400"/>
                </a:cubicBezTo>
                <a:cubicBezTo>
                  <a:pt x="20345" y="4698"/>
                  <a:pt x="19158" y="3980"/>
                  <a:pt x="16028" y="4540"/>
                </a:cubicBezTo>
                <a:cubicBezTo>
                  <a:pt x="15453" y="4643"/>
                  <a:pt x="14850" y="4785"/>
                  <a:pt x="14226" y="4961"/>
                </a:cubicBezTo>
                <a:cubicBezTo>
                  <a:pt x="14080" y="4380"/>
                  <a:pt x="13911" y="3832"/>
                  <a:pt x="13722" y="3327"/>
                </a:cubicBezTo>
                <a:cubicBezTo>
                  <a:pt x="12689" y="577"/>
                  <a:pt x="11413" y="0"/>
                  <a:pt x="10524" y="0"/>
                </a:cubicBezTo>
                <a:close/>
                <a:moveTo>
                  <a:pt x="10524" y="856"/>
                </a:moveTo>
                <a:cubicBezTo>
                  <a:pt x="11556" y="856"/>
                  <a:pt x="12661" y="2513"/>
                  <a:pt x="13329" y="5231"/>
                </a:cubicBezTo>
                <a:cubicBezTo>
                  <a:pt x="12420" y="5525"/>
                  <a:pt x="11478" y="5885"/>
                  <a:pt x="10524" y="6304"/>
                </a:cubicBezTo>
                <a:cubicBezTo>
                  <a:pt x="9571" y="5885"/>
                  <a:pt x="8628" y="5525"/>
                  <a:pt x="7719" y="5231"/>
                </a:cubicBezTo>
                <a:cubicBezTo>
                  <a:pt x="8386" y="2513"/>
                  <a:pt x="9492" y="856"/>
                  <a:pt x="10524" y="856"/>
                </a:cubicBezTo>
                <a:close/>
                <a:moveTo>
                  <a:pt x="3015" y="5197"/>
                </a:moveTo>
                <a:cubicBezTo>
                  <a:pt x="3968" y="5197"/>
                  <a:pt x="5206" y="5394"/>
                  <a:pt x="6633" y="5801"/>
                </a:cubicBezTo>
                <a:cubicBezTo>
                  <a:pt x="6458" y="6666"/>
                  <a:pt x="6330" y="7591"/>
                  <a:pt x="6252" y="8553"/>
                </a:cubicBezTo>
                <a:cubicBezTo>
                  <a:pt x="5377" y="9095"/>
                  <a:pt x="4562" y="9658"/>
                  <a:pt x="3828" y="10229"/>
                </a:cubicBezTo>
                <a:cubicBezTo>
                  <a:pt x="3348" y="9826"/>
                  <a:pt x="2912" y="9422"/>
                  <a:pt x="2530" y="9023"/>
                </a:cubicBezTo>
                <a:cubicBezTo>
                  <a:pt x="1217" y="7653"/>
                  <a:pt x="672" y="6459"/>
                  <a:pt x="1072" y="5828"/>
                </a:cubicBezTo>
                <a:cubicBezTo>
                  <a:pt x="1335" y="5413"/>
                  <a:pt x="2020" y="5197"/>
                  <a:pt x="3015" y="5197"/>
                </a:cubicBezTo>
                <a:close/>
                <a:moveTo>
                  <a:pt x="18035" y="5197"/>
                </a:moveTo>
                <a:cubicBezTo>
                  <a:pt x="19030" y="5197"/>
                  <a:pt x="19713" y="5413"/>
                  <a:pt x="19976" y="5828"/>
                </a:cubicBezTo>
                <a:cubicBezTo>
                  <a:pt x="20376" y="6459"/>
                  <a:pt x="19831" y="7653"/>
                  <a:pt x="18518" y="9023"/>
                </a:cubicBezTo>
                <a:cubicBezTo>
                  <a:pt x="18136" y="9422"/>
                  <a:pt x="17702" y="9826"/>
                  <a:pt x="17221" y="10229"/>
                </a:cubicBezTo>
                <a:cubicBezTo>
                  <a:pt x="16488" y="9658"/>
                  <a:pt x="15673" y="9095"/>
                  <a:pt x="14798" y="8553"/>
                </a:cubicBezTo>
                <a:cubicBezTo>
                  <a:pt x="14720" y="7591"/>
                  <a:pt x="14590" y="6665"/>
                  <a:pt x="14415" y="5801"/>
                </a:cubicBezTo>
                <a:cubicBezTo>
                  <a:pt x="15842" y="5394"/>
                  <a:pt x="17082" y="5197"/>
                  <a:pt x="18035" y="5197"/>
                </a:cubicBezTo>
                <a:close/>
                <a:moveTo>
                  <a:pt x="7532" y="6078"/>
                </a:moveTo>
                <a:cubicBezTo>
                  <a:pt x="8148" y="6281"/>
                  <a:pt x="8794" y="6520"/>
                  <a:pt x="9461" y="6795"/>
                </a:cubicBezTo>
                <a:cubicBezTo>
                  <a:pt x="9088" y="6975"/>
                  <a:pt x="8715" y="7162"/>
                  <a:pt x="8343" y="7358"/>
                </a:cubicBezTo>
                <a:cubicBezTo>
                  <a:pt x="7971" y="7553"/>
                  <a:pt x="7605" y="7754"/>
                  <a:pt x="7248" y="7958"/>
                </a:cubicBezTo>
                <a:cubicBezTo>
                  <a:pt x="7320" y="7295"/>
                  <a:pt x="7416" y="6666"/>
                  <a:pt x="7532" y="6078"/>
                </a:cubicBezTo>
                <a:close/>
                <a:moveTo>
                  <a:pt x="13516" y="6078"/>
                </a:moveTo>
                <a:cubicBezTo>
                  <a:pt x="13632" y="6666"/>
                  <a:pt x="13728" y="7295"/>
                  <a:pt x="13800" y="7958"/>
                </a:cubicBezTo>
                <a:cubicBezTo>
                  <a:pt x="13443" y="7754"/>
                  <a:pt x="13078" y="7553"/>
                  <a:pt x="12706" y="7358"/>
                </a:cubicBezTo>
                <a:cubicBezTo>
                  <a:pt x="12335" y="7162"/>
                  <a:pt x="11962" y="6975"/>
                  <a:pt x="11589" y="6795"/>
                </a:cubicBezTo>
                <a:cubicBezTo>
                  <a:pt x="12256" y="6520"/>
                  <a:pt x="12900" y="6281"/>
                  <a:pt x="13516" y="6078"/>
                </a:cubicBezTo>
                <a:close/>
                <a:moveTo>
                  <a:pt x="10524" y="7258"/>
                </a:moveTo>
                <a:cubicBezTo>
                  <a:pt x="11084" y="7514"/>
                  <a:pt x="11656" y="7793"/>
                  <a:pt x="12236" y="8099"/>
                </a:cubicBezTo>
                <a:cubicBezTo>
                  <a:pt x="12807" y="8399"/>
                  <a:pt x="13361" y="8709"/>
                  <a:pt x="13892" y="9029"/>
                </a:cubicBezTo>
                <a:cubicBezTo>
                  <a:pt x="13929" y="9598"/>
                  <a:pt x="13948" y="10189"/>
                  <a:pt x="13948" y="10799"/>
                </a:cubicBezTo>
                <a:cubicBezTo>
                  <a:pt x="13948" y="11410"/>
                  <a:pt x="13927" y="12000"/>
                  <a:pt x="13890" y="12570"/>
                </a:cubicBezTo>
                <a:cubicBezTo>
                  <a:pt x="13359" y="12889"/>
                  <a:pt x="12806" y="13201"/>
                  <a:pt x="12236" y="13501"/>
                </a:cubicBezTo>
                <a:cubicBezTo>
                  <a:pt x="11655" y="13807"/>
                  <a:pt x="11084" y="14087"/>
                  <a:pt x="10524" y="14342"/>
                </a:cubicBezTo>
                <a:cubicBezTo>
                  <a:pt x="9964" y="14087"/>
                  <a:pt x="9393" y="13807"/>
                  <a:pt x="8812" y="13501"/>
                </a:cubicBezTo>
                <a:cubicBezTo>
                  <a:pt x="8241" y="13201"/>
                  <a:pt x="7689" y="12891"/>
                  <a:pt x="7158" y="12571"/>
                </a:cubicBezTo>
                <a:cubicBezTo>
                  <a:pt x="7121" y="12002"/>
                  <a:pt x="7100" y="11410"/>
                  <a:pt x="7100" y="10799"/>
                </a:cubicBezTo>
                <a:cubicBezTo>
                  <a:pt x="7100" y="10189"/>
                  <a:pt x="7121" y="9598"/>
                  <a:pt x="7158" y="9029"/>
                </a:cubicBezTo>
                <a:cubicBezTo>
                  <a:pt x="7689" y="8709"/>
                  <a:pt x="8241" y="8399"/>
                  <a:pt x="8812" y="8099"/>
                </a:cubicBezTo>
                <a:cubicBezTo>
                  <a:pt x="9393" y="7793"/>
                  <a:pt x="9964" y="7514"/>
                  <a:pt x="10524" y="7258"/>
                </a:cubicBezTo>
                <a:close/>
                <a:moveTo>
                  <a:pt x="10524" y="9608"/>
                </a:moveTo>
                <a:cubicBezTo>
                  <a:pt x="10189" y="9608"/>
                  <a:pt x="9855" y="9724"/>
                  <a:pt x="9600" y="9957"/>
                </a:cubicBezTo>
                <a:cubicBezTo>
                  <a:pt x="9089" y="10422"/>
                  <a:pt x="9089" y="11178"/>
                  <a:pt x="9600" y="11643"/>
                </a:cubicBezTo>
                <a:cubicBezTo>
                  <a:pt x="10110" y="12108"/>
                  <a:pt x="10938" y="12108"/>
                  <a:pt x="11448" y="11643"/>
                </a:cubicBezTo>
                <a:cubicBezTo>
                  <a:pt x="11959" y="11178"/>
                  <a:pt x="11959" y="10422"/>
                  <a:pt x="11448" y="9957"/>
                </a:cubicBezTo>
                <a:cubicBezTo>
                  <a:pt x="11193" y="9724"/>
                  <a:pt x="10859" y="9608"/>
                  <a:pt x="10524" y="9608"/>
                </a:cubicBezTo>
                <a:close/>
                <a:moveTo>
                  <a:pt x="6185" y="9638"/>
                </a:moveTo>
                <a:cubicBezTo>
                  <a:pt x="6169" y="10021"/>
                  <a:pt x="6161" y="10408"/>
                  <a:pt x="6161" y="10799"/>
                </a:cubicBezTo>
                <a:cubicBezTo>
                  <a:pt x="6161" y="11190"/>
                  <a:pt x="6169" y="11579"/>
                  <a:pt x="6185" y="11962"/>
                </a:cubicBezTo>
                <a:cubicBezTo>
                  <a:pt x="5601" y="11581"/>
                  <a:pt x="5050" y="11191"/>
                  <a:pt x="4540" y="10799"/>
                </a:cubicBezTo>
                <a:cubicBezTo>
                  <a:pt x="5050" y="10407"/>
                  <a:pt x="5601" y="10019"/>
                  <a:pt x="6185" y="9638"/>
                </a:cubicBezTo>
                <a:close/>
                <a:moveTo>
                  <a:pt x="14863" y="9638"/>
                </a:moveTo>
                <a:cubicBezTo>
                  <a:pt x="15447" y="10019"/>
                  <a:pt x="15998" y="10407"/>
                  <a:pt x="16508" y="10799"/>
                </a:cubicBezTo>
                <a:cubicBezTo>
                  <a:pt x="15998" y="11191"/>
                  <a:pt x="15447" y="11581"/>
                  <a:pt x="14863" y="11962"/>
                </a:cubicBezTo>
                <a:cubicBezTo>
                  <a:pt x="14879" y="11579"/>
                  <a:pt x="14887" y="11190"/>
                  <a:pt x="14887" y="10799"/>
                </a:cubicBezTo>
                <a:cubicBezTo>
                  <a:pt x="14887" y="10408"/>
                  <a:pt x="14879" y="10021"/>
                  <a:pt x="14863" y="9638"/>
                </a:cubicBezTo>
                <a:close/>
                <a:moveTo>
                  <a:pt x="3828" y="11371"/>
                </a:moveTo>
                <a:cubicBezTo>
                  <a:pt x="4562" y="11942"/>
                  <a:pt x="5377" y="12505"/>
                  <a:pt x="6252" y="13047"/>
                </a:cubicBezTo>
                <a:cubicBezTo>
                  <a:pt x="6330" y="14009"/>
                  <a:pt x="6458" y="14933"/>
                  <a:pt x="6633" y="15797"/>
                </a:cubicBezTo>
                <a:cubicBezTo>
                  <a:pt x="5206" y="16204"/>
                  <a:pt x="3968" y="16403"/>
                  <a:pt x="3015" y="16403"/>
                </a:cubicBezTo>
                <a:cubicBezTo>
                  <a:pt x="2020" y="16403"/>
                  <a:pt x="1335" y="16187"/>
                  <a:pt x="1072" y="15772"/>
                </a:cubicBezTo>
                <a:cubicBezTo>
                  <a:pt x="672" y="15141"/>
                  <a:pt x="1217" y="13947"/>
                  <a:pt x="2530" y="12577"/>
                </a:cubicBezTo>
                <a:cubicBezTo>
                  <a:pt x="2912" y="12178"/>
                  <a:pt x="3348" y="11774"/>
                  <a:pt x="3828" y="11371"/>
                </a:cubicBezTo>
                <a:close/>
                <a:moveTo>
                  <a:pt x="17220" y="11371"/>
                </a:moveTo>
                <a:cubicBezTo>
                  <a:pt x="17700" y="11774"/>
                  <a:pt x="18136" y="12178"/>
                  <a:pt x="18518" y="12577"/>
                </a:cubicBezTo>
                <a:cubicBezTo>
                  <a:pt x="19831" y="13947"/>
                  <a:pt x="20376" y="15141"/>
                  <a:pt x="19976" y="15772"/>
                </a:cubicBezTo>
                <a:cubicBezTo>
                  <a:pt x="19713" y="16187"/>
                  <a:pt x="19030" y="16403"/>
                  <a:pt x="18035" y="16403"/>
                </a:cubicBezTo>
                <a:cubicBezTo>
                  <a:pt x="17082" y="16403"/>
                  <a:pt x="15842" y="16204"/>
                  <a:pt x="14415" y="15797"/>
                </a:cubicBezTo>
                <a:cubicBezTo>
                  <a:pt x="14590" y="14933"/>
                  <a:pt x="14718" y="14009"/>
                  <a:pt x="14796" y="13047"/>
                </a:cubicBezTo>
                <a:cubicBezTo>
                  <a:pt x="15671" y="12505"/>
                  <a:pt x="16486" y="11942"/>
                  <a:pt x="17220" y="11371"/>
                </a:cubicBezTo>
                <a:close/>
                <a:moveTo>
                  <a:pt x="7248" y="13642"/>
                </a:moveTo>
                <a:cubicBezTo>
                  <a:pt x="7605" y="13846"/>
                  <a:pt x="7971" y="14047"/>
                  <a:pt x="8343" y="14242"/>
                </a:cubicBezTo>
                <a:cubicBezTo>
                  <a:pt x="8715" y="14438"/>
                  <a:pt x="9088" y="14625"/>
                  <a:pt x="9461" y="14805"/>
                </a:cubicBezTo>
                <a:cubicBezTo>
                  <a:pt x="8794" y="15080"/>
                  <a:pt x="8148" y="15319"/>
                  <a:pt x="7532" y="15522"/>
                </a:cubicBezTo>
                <a:cubicBezTo>
                  <a:pt x="7416" y="14934"/>
                  <a:pt x="7320" y="14305"/>
                  <a:pt x="7248" y="13642"/>
                </a:cubicBezTo>
                <a:close/>
                <a:moveTo>
                  <a:pt x="13800" y="13642"/>
                </a:moveTo>
                <a:cubicBezTo>
                  <a:pt x="13728" y="14305"/>
                  <a:pt x="13632" y="14934"/>
                  <a:pt x="13516" y="15522"/>
                </a:cubicBezTo>
                <a:cubicBezTo>
                  <a:pt x="12900" y="15319"/>
                  <a:pt x="12256" y="15080"/>
                  <a:pt x="11589" y="14805"/>
                </a:cubicBezTo>
                <a:cubicBezTo>
                  <a:pt x="11962" y="14625"/>
                  <a:pt x="12335" y="14438"/>
                  <a:pt x="12706" y="14242"/>
                </a:cubicBezTo>
                <a:cubicBezTo>
                  <a:pt x="13078" y="14047"/>
                  <a:pt x="13443" y="13846"/>
                  <a:pt x="13800" y="13642"/>
                </a:cubicBezTo>
                <a:close/>
                <a:moveTo>
                  <a:pt x="10524" y="15294"/>
                </a:moveTo>
                <a:cubicBezTo>
                  <a:pt x="11478" y="15713"/>
                  <a:pt x="12420" y="16075"/>
                  <a:pt x="13329" y="16369"/>
                </a:cubicBezTo>
                <a:cubicBezTo>
                  <a:pt x="12661" y="19087"/>
                  <a:pt x="11556" y="20744"/>
                  <a:pt x="10524" y="20744"/>
                </a:cubicBezTo>
                <a:cubicBezTo>
                  <a:pt x="9492" y="20744"/>
                  <a:pt x="8386" y="19087"/>
                  <a:pt x="7719" y="16369"/>
                </a:cubicBezTo>
                <a:cubicBezTo>
                  <a:pt x="8628" y="16075"/>
                  <a:pt x="9571" y="15713"/>
                  <a:pt x="10524" y="15294"/>
                </a:cubicBezTo>
                <a:close/>
              </a:path>
            </a:pathLst>
          </a:custGeom>
          <a:solidFill>
            <a:srgbClr val="FFFFFF"/>
          </a:solidFill>
          <a:ln w="12700">
            <a:miter lim="400000"/>
          </a:ln>
        </p:spPr>
        <p:txBody>
          <a:bodyPr lIns="50800" tIns="50800" rIns="50800" bIns="50800" anchor="ctr"/>
          <a:lstStyle/>
          <a:p>
            <a:pPr defTabSz="584200">
              <a:defRPr sz="2200">
                <a:solidFill>
                  <a:srgbClr val="000000"/>
                </a:solidFill>
                <a:latin typeface="Helvetica Neue Medium"/>
                <a:ea typeface="Helvetica Neue Medium"/>
                <a:cs typeface="Helvetica Neue Medium"/>
                <a:sym typeface="Helvetica Neue Medium"/>
              </a:defRPr>
            </a:pPr>
            <a:endParaRPr/>
          </a:p>
        </p:txBody>
      </p:sp>
      <p:sp>
        <p:nvSpPr>
          <p:cNvPr id="179" name="Rectangle"/>
          <p:cNvSpPr/>
          <p:nvPr/>
        </p:nvSpPr>
        <p:spPr>
          <a:xfrm>
            <a:off x="4159897" y="3559789"/>
            <a:ext cx="3418774" cy="1065685"/>
          </a:xfrm>
          <a:prstGeom prst="rect">
            <a:avLst/>
          </a:prstGeom>
          <a:solidFill>
            <a:srgbClr val="FAE034">
              <a:alpha val="80773"/>
            </a:srgbClr>
          </a:solidFill>
          <a:ln w="12700">
            <a:miter lim="400000"/>
          </a:ln>
        </p:spPr>
        <p:txBody>
          <a:bodyPr lIns="50800" tIns="50800" rIns="50800" bIns="50800" anchor="ctr"/>
          <a:lstStyle/>
          <a:p>
            <a:pPr defTabSz="584200">
              <a:defRPr sz="2200">
                <a:solidFill>
                  <a:schemeClr val="accent4">
                    <a:hueOff val="475731"/>
                    <a:satOff val="-4338"/>
                    <a:lumOff val="10182"/>
                  </a:schemeClr>
                </a:solidFill>
                <a:latin typeface="Helvetica Neue Medium"/>
                <a:ea typeface="Helvetica Neue Medium"/>
                <a:cs typeface="Helvetica Neue Medium"/>
                <a:sym typeface="Helvetica Neue Medium"/>
              </a:defRPr>
            </a:pPr>
            <a:endParaRPr/>
          </a:p>
        </p:txBody>
      </p:sp>
      <mc:AlternateContent xmlns:mc="http://schemas.openxmlformats.org/markup-compatibility/2006" xmlns:a14="http://schemas.microsoft.com/office/drawing/2010/main">
        <mc:Choice Requires="a14">
          <p:sp>
            <p:nvSpPr>
              <p:cNvPr id="180" name="Text"/>
              <p:cNvSpPr txBox="1"/>
              <p:nvPr/>
            </p:nvSpPr>
            <p:spPr>
              <a:xfrm>
                <a:off x="1924283" y="3566205"/>
                <a:ext cx="9633048" cy="912641"/>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lvl1pPr>
                  <a:defRPr sz="4300"/>
                </a:lvl1pPr>
              </a:lstStyle>
              <a:p>
                <a:pPr/>
                <a14:m>
                  <m:oMathPara xmlns:m="http://schemas.openxmlformats.org/officeDocument/2006/math">
                    <m:oMathParaPr>
                      <m:jc m:val="center"/>
                    </m:oMathParaPr>
                    <m:oMath xmlns:m="http://schemas.openxmlformats.org/officeDocument/2006/math">
                      <m:sSub>
                        <m:sSubPr>
                          <m:ctrlPr>
                            <a:rPr sz="5200" i="1">
                              <a:solidFill>
                                <a:srgbClr val="FEFFFE"/>
                              </a:solidFill>
                              <a:latin typeface="Cambria Math" panose="02040503050406030204" pitchFamily="18" charset="0"/>
                            </a:rPr>
                          </m:ctrlPr>
                        </m:sSubPr>
                        <m:e>
                          <m:r>
                            <a:rPr sz="5200" i="1">
                              <a:solidFill>
                                <a:srgbClr val="FEFFFE"/>
                              </a:solidFill>
                              <a:latin typeface="Cambria Math" panose="02040503050406030204" pitchFamily="18" charset="0"/>
                            </a:rPr>
                            <m:t>𝐵</m:t>
                          </m:r>
                        </m:e>
                        <m:sub>
                          <m:r>
                            <a:rPr sz="5200" i="1">
                              <a:solidFill>
                                <a:srgbClr val="FEFFFE"/>
                              </a:solidFill>
                              <a:latin typeface="Cambria Math" panose="02040503050406030204" pitchFamily="18" charset="0"/>
                            </a:rPr>
                            <m:t>𝐼𝐿𝑆</m:t>
                          </m:r>
                        </m:sub>
                      </m:sSub>
                      <m:r>
                        <a:rPr sz="5200" i="1">
                          <a:solidFill>
                            <a:srgbClr val="FEFFFE"/>
                          </a:solidFill>
                          <a:latin typeface="Cambria Math" panose="02040503050406030204" pitchFamily="18" charset="0"/>
                        </a:rPr>
                        <m:t>(</m:t>
                      </m:r>
                      <m:r>
                        <a:rPr sz="5200" i="1">
                          <a:solidFill>
                            <a:srgbClr val="FEFFFE"/>
                          </a:solidFill>
                          <a:latin typeface="Cambria Math" panose="02040503050406030204" pitchFamily="18" charset="0"/>
                        </a:rPr>
                        <m:t>𝜎</m:t>
                      </m:r>
                      <m:r>
                        <a:rPr sz="5200" i="1">
                          <a:solidFill>
                            <a:srgbClr val="FEFFFE"/>
                          </a:solidFill>
                          <a:latin typeface="Cambria Math" panose="02040503050406030204" pitchFamily="18" charset="0"/>
                        </a:rPr>
                        <m:t>)=</m:t>
                      </m:r>
                      <m:sSub>
                        <m:sSubPr>
                          <m:ctrlPr>
                            <a:rPr sz="5200" i="1">
                              <a:solidFill>
                                <a:srgbClr val="FEFFFE"/>
                              </a:solidFill>
                              <a:latin typeface="Cambria Math" panose="02040503050406030204" pitchFamily="18" charset="0"/>
                            </a:rPr>
                          </m:ctrlPr>
                        </m:sSubPr>
                        <m:e>
                          <m:r>
                            <a:rPr sz="5200" i="1">
                              <a:solidFill>
                                <a:srgbClr val="FEFFFE"/>
                              </a:solidFill>
                              <a:latin typeface="Cambria Math" panose="02040503050406030204" pitchFamily="18" charset="0"/>
                            </a:rPr>
                            <m:t>𝐵</m:t>
                          </m:r>
                        </m:e>
                        <m:sub>
                          <m:r>
                            <a:rPr sz="5200" i="1">
                              <a:solidFill>
                                <a:srgbClr val="FEFFFE"/>
                              </a:solidFill>
                              <a:latin typeface="Cambria Math" panose="02040503050406030204" pitchFamily="18" charset="0"/>
                            </a:rPr>
                            <m:t>𝐷𝑖𝑣</m:t>
                          </m:r>
                          <m:r>
                            <a:rPr sz="5200" i="1">
                              <a:solidFill>
                                <a:srgbClr val="FEFFFE"/>
                              </a:solidFill>
                              <a:latin typeface="Cambria Math" panose="02040503050406030204" pitchFamily="18" charset="0"/>
                            </a:rPr>
                            <m:t>−</m:t>
                          </m:r>
                          <m:r>
                            <a:rPr sz="5200" i="1">
                              <a:solidFill>
                                <a:srgbClr val="FEFFFE"/>
                              </a:solidFill>
                              <a:latin typeface="Cambria Math" panose="02040503050406030204" pitchFamily="18" charset="0"/>
                            </a:rPr>
                            <m:t>𝐼𝐿𝑆</m:t>
                          </m:r>
                        </m:sub>
                      </m:sSub>
                      <m:r>
                        <a:rPr sz="5200" i="1">
                          <a:solidFill>
                            <a:srgbClr val="FEFFFE"/>
                          </a:solidFill>
                          <a:latin typeface="Cambria Math" panose="02040503050406030204" pitchFamily="18" charset="0"/>
                        </a:rPr>
                        <m:t>(</m:t>
                      </m:r>
                      <m:r>
                        <a:rPr sz="5200" i="1">
                          <a:solidFill>
                            <a:srgbClr val="FEFFFE"/>
                          </a:solidFill>
                          <a:latin typeface="Cambria Math" panose="02040503050406030204" pitchFamily="18" charset="0"/>
                        </a:rPr>
                        <m:t>𝜎</m:t>
                      </m:r>
                      <m:r>
                        <a:rPr sz="5200" i="1">
                          <a:solidFill>
                            <a:srgbClr val="FEFFFE"/>
                          </a:solidFill>
                          <a:latin typeface="Cambria Math" panose="02040503050406030204" pitchFamily="18" charset="0"/>
                        </a:rPr>
                        <m:t>)∗2</m:t>
                      </m:r>
                      <m:r>
                        <a:rPr sz="5200" i="1">
                          <a:solidFill>
                            <a:srgbClr val="FEFFFE"/>
                          </a:solidFill>
                          <a:latin typeface="Cambria Math" panose="02040503050406030204" pitchFamily="18" charset="0"/>
                        </a:rPr>
                        <m:t>𝐿𝑠𝑖𝑛𝑐</m:t>
                      </m:r>
                      <m:r>
                        <a:rPr sz="5200" i="1">
                          <a:solidFill>
                            <a:srgbClr val="FEFFFE"/>
                          </a:solidFill>
                          <a:latin typeface="Cambria Math" panose="02040503050406030204" pitchFamily="18" charset="0"/>
                        </a:rPr>
                        <m:t>[2</m:t>
                      </m:r>
                      <m:r>
                        <a:rPr sz="5200" i="1">
                          <a:solidFill>
                            <a:srgbClr val="FEFFFE"/>
                          </a:solidFill>
                          <a:latin typeface="Cambria Math" panose="02040503050406030204" pitchFamily="18" charset="0"/>
                        </a:rPr>
                        <m:t>𝜋𝜎</m:t>
                      </m:r>
                      <m:r>
                        <a:rPr sz="5200" i="1">
                          <a:solidFill>
                            <a:srgbClr val="FEFFFE"/>
                          </a:solidFill>
                          <a:latin typeface="Cambria Math" panose="02040503050406030204" pitchFamily="18" charset="0"/>
                        </a:rPr>
                        <m:t>𝐿</m:t>
                      </m:r>
                      <m:r>
                        <a:rPr sz="5200" i="1">
                          <a:solidFill>
                            <a:srgbClr val="FEFFFE"/>
                          </a:solidFill>
                          <a:latin typeface="Cambria Math" panose="02040503050406030204" pitchFamily="18" charset="0"/>
                        </a:rPr>
                        <m:t>]</m:t>
                      </m:r>
                    </m:oMath>
                  </m:oMathPara>
                </a14:m>
                <a:endParaRPr dirty="0"/>
              </a:p>
            </p:txBody>
          </p:sp>
        </mc:Choice>
        <mc:Fallback xmlns="">
          <p:sp>
            <p:nvSpPr>
              <p:cNvPr id="180" name="Text"/>
              <p:cNvSpPr txBox="1">
                <a:spLocks noRot="1" noChangeAspect="1" noMove="1" noResize="1" noEditPoints="1" noAdjustHandles="1" noChangeArrowheads="1" noChangeShapeType="1" noTextEdit="1"/>
              </p:cNvSpPr>
              <p:nvPr/>
            </p:nvSpPr>
            <p:spPr>
              <a:xfrm>
                <a:off x="1924283" y="3566205"/>
                <a:ext cx="9633048" cy="912641"/>
              </a:xfrm>
              <a:prstGeom prst="rect">
                <a:avLst/>
              </a:prstGeom>
              <a:blipFill>
                <a:blip r:embed="rId2"/>
                <a:stretch>
                  <a:fillRect l="-9079" r="-8026" b="-28767"/>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CN">
                    <a:noFill/>
                  </a:rPr>
                  <a:t> </a:t>
                </a:r>
              </a:p>
            </p:txBody>
          </p:sp>
        </mc:Fallback>
      </mc:AlternateContent>
      <p:sp>
        <p:nvSpPr>
          <p:cNvPr id="182" name="仪器线轮廓…"/>
          <p:cNvSpPr txBox="1"/>
          <p:nvPr/>
        </p:nvSpPr>
        <p:spPr>
          <a:xfrm>
            <a:off x="4628222" y="4881900"/>
            <a:ext cx="2712428" cy="1311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500"/>
            </a:pPr>
            <a:r>
              <a:t>仪器线轮廓</a:t>
            </a:r>
          </a:p>
          <a:p>
            <a:pPr>
              <a:defRPr sz="2500"/>
            </a:pPr>
            <a:r>
              <a:t>Instrumental Line Profile  </a:t>
            </a:r>
          </a:p>
        </p:txBody>
      </p:sp>
      <p:sp>
        <p:nvSpPr>
          <p:cNvPr id="10" name="实际的仪器线形状…">
            <a:extLst>
              <a:ext uri="{FF2B5EF4-FFF2-40B4-BE49-F238E27FC236}">
                <a16:creationId xmlns:a16="http://schemas.microsoft.com/office/drawing/2014/main" id="{DBEC28AC-9D9A-E244-806D-B9124E3A2C4C}"/>
              </a:ext>
            </a:extLst>
          </p:cNvPr>
          <p:cNvSpPr txBox="1"/>
          <p:nvPr/>
        </p:nvSpPr>
        <p:spPr>
          <a:xfrm>
            <a:off x="1104353" y="4876800"/>
            <a:ext cx="2712428" cy="1311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500"/>
            </a:pPr>
            <a:r>
              <a:rPr dirty="0" err="1"/>
              <a:t>实际的仪器线形状</a:t>
            </a:r>
            <a:endParaRPr dirty="0"/>
          </a:p>
          <a:p>
            <a:pPr>
              <a:defRPr sz="2500"/>
            </a:pPr>
            <a:r>
              <a:rPr dirty="0"/>
              <a:t>Instrumental Line Shape </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a:extLst>
              <a:ext uri="{FF2B5EF4-FFF2-40B4-BE49-F238E27FC236}">
                <a16:creationId xmlns:a16="http://schemas.microsoft.com/office/drawing/2014/main" id="{7501BE56-E54C-A14A-8ADB-2A940F0E25B1}"/>
              </a:ext>
            </a:extLst>
          </p:cNvPr>
          <p:cNvSpPr/>
          <p:nvPr/>
        </p:nvSpPr>
        <p:spPr>
          <a:xfrm>
            <a:off x="4159897" y="3559789"/>
            <a:ext cx="3418774" cy="1065685"/>
          </a:xfrm>
          <a:prstGeom prst="rect">
            <a:avLst/>
          </a:prstGeom>
          <a:solidFill>
            <a:srgbClr val="FAE034">
              <a:alpha val="80773"/>
            </a:srgbClr>
          </a:solidFill>
          <a:ln w="12700">
            <a:miter lim="400000"/>
          </a:ln>
        </p:spPr>
        <p:txBody>
          <a:bodyPr lIns="50800" tIns="50800" rIns="50800" bIns="50800" anchor="ctr"/>
          <a:lstStyle/>
          <a:p>
            <a:pPr defTabSz="584200">
              <a:defRPr sz="2200">
                <a:solidFill>
                  <a:schemeClr val="accent4">
                    <a:hueOff val="475731"/>
                    <a:satOff val="-4338"/>
                    <a:lumOff val="10182"/>
                  </a:schemeClr>
                </a:solidFill>
                <a:latin typeface="Helvetica Neue Medium"/>
                <a:ea typeface="Helvetica Neue Medium"/>
                <a:cs typeface="Helvetica Neue Medium"/>
                <a:sym typeface="Helvetica Neue Medium"/>
              </a:defRPr>
            </a:pPr>
            <a:endParaRPr/>
          </a:p>
        </p:txBody>
      </p:sp>
      <p:sp>
        <p:nvSpPr>
          <p:cNvPr id="13" name="Rectangle">
            <a:extLst>
              <a:ext uri="{FF2B5EF4-FFF2-40B4-BE49-F238E27FC236}">
                <a16:creationId xmlns:a16="http://schemas.microsoft.com/office/drawing/2014/main" id="{5D59EE19-3526-8E47-A116-1E591EA03554}"/>
              </a:ext>
            </a:extLst>
          </p:cNvPr>
          <p:cNvSpPr/>
          <p:nvPr/>
        </p:nvSpPr>
        <p:spPr>
          <a:xfrm>
            <a:off x="1206599" y="3559789"/>
            <a:ext cx="2347762" cy="1065685"/>
          </a:xfrm>
          <a:prstGeom prst="rect">
            <a:avLst/>
          </a:prstGeom>
          <a:solidFill>
            <a:schemeClr val="accent1">
              <a:lumOff val="13543"/>
              <a:alpha val="58973"/>
            </a:schemeClr>
          </a:solidFill>
          <a:ln w="12700">
            <a:miter lim="400000"/>
          </a:ln>
        </p:spPr>
        <p:txBody>
          <a:bodyPr lIns="50800" tIns="50800" rIns="50800" bIns="50800" anchor="ctr"/>
          <a:lstStyle/>
          <a:p>
            <a:pPr defTabSz="584200">
              <a:defRPr sz="2200">
                <a:solidFill>
                  <a:schemeClr val="accent4">
                    <a:hueOff val="475731"/>
                    <a:satOff val="-4338"/>
                    <a:lumOff val="10182"/>
                  </a:schemeClr>
                </a:solidFill>
                <a:latin typeface="Helvetica Neue Medium"/>
                <a:ea typeface="Helvetica Neue Medium"/>
                <a:cs typeface="Helvetica Neue Medium"/>
                <a:sym typeface="Helvetica Neue Medium"/>
              </a:defRPr>
            </a:pPr>
            <a:endParaRPr/>
          </a:p>
        </p:txBody>
      </p:sp>
      <p:sp>
        <p:nvSpPr>
          <p:cNvPr id="184" name="实验结果"/>
          <p:cNvSpPr txBox="1"/>
          <p:nvPr/>
        </p:nvSpPr>
        <p:spPr>
          <a:xfrm>
            <a:off x="1692217" y="927099"/>
            <a:ext cx="15367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584200">
              <a:lnSpc>
                <a:spcPct val="120000"/>
              </a:lnSpc>
              <a:defRPr sz="2800" b="1"/>
            </a:lvl1pPr>
          </a:lstStyle>
          <a:p>
            <a:r>
              <a:t>实验原理</a:t>
            </a:r>
          </a:p>
        </p:txBody>
      </p:sp>
      <p:sp>
        <p:nvSpPr>
          <p:cNvPr id="185" name="Atom"/>
          <p:cNvSpPr/>
          <p:nvPr/>
        </p:nvSpPr>
        <p:spPr>
          <a:xfrm>
            <a:off x="870928" y="800098"/>
            <a:ext cx="766688" cy="863603"/>
          </a:xfrm>
          <a:custGeom>
            <a:avLst/>
            <a:gdLst/>
            <a:ahLst/>
            <a:cxnLst>
              <a:cxn ang="0">
                <a:pos x="wd2" y="hd2"/>
              </a:cxn>
              <a:cxn ang="5400000">
                <a:pos x="wd2" y="hd2"/>
              </a:cxn>
              <a:cxn ang="10800000">
                <a:pos x="wd2" y="hd2"/>
              </a:cxn>
              <a:cxn ang="16200000">
                <a:pos x="wd2" y="hd2"/>
              </a:cxn>
            </a:cxnLst>
            <a:rect l="0" t="0" r="r" b="b"/>
            <a:pathLst>
              <a:path w="21048" h="21600" extrusionOk="0">
                <a:moveTo>
                  <a:pt x="10524" y="0"/>
                </a:moveTo>
                <a:cubicBezTo>
                  <a:pt x="9635" y="0"/>
                  <a:pt x="8359" y="577"/>
                  <a:pt x="7326" y="3327"/>
                </a:cubicBezTo>
                <a:cubicBezTo>
                  <a:pt x="7137" y="3832"/>
                  <a:pt x="6970" y="4380"/>
                  <a:pt x="6824" y="4961"/>
                </a:cubicBezTo>
                <a:cubicBezTo>
                  <a:pt x="6200" y="4785"/>
                  <a:pt x="5595" y="4643"/>
                  <a:pt x="5020" y="4540"/>
                </a:cubicBezTo>
                <a:cubicBezTo>
                  <a:pt x="1890" y="3980"/>
                  <a:pt x="703" y="4698"/>
                  <a:pt x="258" y="5400"/>
                </a:cubicBezTo>
                <a:cubicBezTo>
                  <a:pt x="-186" y="6101"/>
                  <a:pt x="-276" y="7396"/>
                  <a:pt x="1822" y="9586"/>
                </a:cubicBezTo>
                <a:cubicBezTo>
                  <a:pt x="2207" y="9988"/>
                  <a:pt x="2643" y="10394"/>
                  <a:pt x="3123" y="10799"/>
                </a:cubicBezTo>
                <a:cubicBezTo>
                  <a:pt x="2644" y="11204"/>
                  <a:pt x="2207" y="11610"/>
                  <a:pt x="1822" y="12013"/>
                </a:cubicBezTo>
                <a:cubicBezTo>
                  <a:pt x="-276" y="14202"/>
                  <a:pt x="-186" y="15499"/>
                  <a:pt x="258" y="16200"/>
                </a:cubicBezTo>
                <a:cubicBezTo>
                  <a:pt x="591" y="16726"/>
                  <a:pt x="1341" y="17260"/>
                  <a:pt x="3011" y="17260"/>
                </a:cubicBezTo>
                <a:cubicBezTo>
                  <a:pt x="3571" y="17260"/>
                  <a:pt x="4234" y="17200"/>
                  <a:pt x="5020" y="17060"/>
                </a:cubicBezTo>
                <a:cubicBezTo>
                  <a:pt x="5595" y="16957"/>
                  <a:pt x="6200" y="16815"/>
                  <a:pt x="6824" y="16639"/>
                </a:cubicBezTo>
                <a:cubicBezTo>
                  <a:pt x="6970" y="17220"/>
                  <a:pt x="7137" y="17766"/>
                  <a:pt x="7326" y="18271"/>
                </a:cubicBezTo>
                <a:cubicBezTo>
                  <a:pt x="8359" y="21022"/>
                  <a:pt x="9635" y="21600"/>
                  <a:pt x="10524" y="21600"/>
                </a:cubicBezTo>
                <a:cubicBezTo>
                  <a:pt x="11413" y="21600"/>
                  <a:pt x="12689" y="21022"/>
                  <a:pt x="13722" y="18271"/>
                </a:cubicBezTo>
                <a:cubicBezTo>
                  <a:pt x="13911" y="17766"/>
                  <a:pt x="14080" y="17220"/>
                  <a:pt x="14226" y="16639"/>
                </a:cubicBezTo>
                <a:cubicBezTo>
                  <a:pt x="14850" y="16815"/>
                  <a:pt x="15453" y="16957"/>
                  <a:pt x="16028" y="17060"/>
                </a:cubicBezTo>
                <a:cubicBezTo>
                  <a:pt x="16814" y="17200"/>
                  <a:pt x="17479" y="17260"/>
                  <a:pt x="18038" y="17260"/>
                </a:cubicBezTo>
                <a:cubicBezTo>
                  <a:pt x="19709" y="17260"/>
                  <a:pt x="20457" y="16726"/>
                  <a:pt x="20790" y="16200"/>
                </a:cubicBezTo>
                <a:cubicBezTo>
                  <a:pt x="21234" y="15499"/>
                  <a:pt x="21324" y="14202"/>
                  <a:pt x="19226" y="12013"/>
                </a:cubicBezTo>
                <a:cubicBezTo>
                  <a:pt x="18841" y="11610"/>
                  <a:pt x="18405" y="11204"/>
                  <a:pt x="17925" y="10799"/>
                </a:cubicBezTo>
                <a:cubicBezTo>
                  <a:pt x="18404" y="10394"/>
                  <a:pt x="18841" y="9988"/>
                  <a:pt x="19226" y="9586"/>
                </a:cubicBezTo>
                <a:cubicBezTo>
                  <a:pt x="21324" y="7396"/>
                  <a:pt x="21234" y="6101"/>
                  <a:pt x="20790" y="5400"/>
                </a:cubicBezTo>
                <a:cubicBezTo>
                  <a:pt x="20345" y="4698"/>
                  <a:pt x="19158" y="3980"/>
                  <a:pt x="16028" y="4540"/>
                </a:cubicBezTo>
                <a:cubicBezTo>
                  <a:pt x="15453" y="4643"/>
                  <a:pt x="14850" y="4785"/>
                  <a:pt x="14226" y="4961"/>
                </a:cubicBezTo>
                <a:cubicBezTo>
                  <a:pt x="14080" y="4380"/>
                  <a:pt x="13911" y="3832"/>
                  <a:pt x="13722" y="3327"/>
                </a:cubicBezTo>
                <a:cubicBezTo>
                  <a:pt x="12689" y="577"/>
                  <a:pt x="11413" y="0"/>
                  <a:pt x="10524" y="0"/>
                </a:cubicBezTo>
                <a:close/>
                <a:moveTo>
                  <a:pt x="10524" y="856"/>
                </a:moveTo>
                <a:cubicBezTo>
                  <a:pt x="11556" y="856"/>
                  <a:pt x="12661" y="2513"/>
                  <a:pt x="13329" y="5231"/>
                </a:cubicBezTo>
                <a:cubicBezTo>
                  <a:pt x="12420" y="5525"/>
                  <a:pt x="11478" y="5885"/>
                  <a:pt x="10524" y="6304"/>
                </a:cubicBezTo>
                <a:cubicBezTo>
                  <a:pt x="9571" y="5885"/>
                  <a:pt x="8628" y="5525"/>
                  <a:pt x="7719" y="5231"/>
                </a:cubicBezTo>
                <a:cubicBezTo>
                  <a:pt x="8386" y="2513"/>
                  <a:pt x="9492" y="856"/>
                  <a:pt x="10524" y="856"/>
                </a:cubicBezTo>
                <a:close/>
                <a:moveTo>
                  <a:pt x="3015" y="5197"/>
                </a:moveTo>
                <a:cubicBezTo>
                  <a:pt x="3968" y="5197"/>
                  <a:pt x="5206" y="5394"/>
                  <a:pt x="6633" y="5801"/>
                </a:cubicBezTo>
                <a:cubicBezTo>
                  <a:pt x="6458" y="6666"/>
                  <a:pt x="6330" y="7591"/>
                  <a:pt x="6252" y="8553"/>
                </a:cubicBezTo>
                <a:cubicBezTo>
                  <a:pt x="5377" y="9095"/>
                  <a:pt x="4562" y="9658"/>
                  <a:pt x="3828" y="10229"/>
                </a:cubicBezTo>
                <a:cubicBezTo>
                  <a:pt x="3348" y="9826"/>
                  <a:pt x="2912" y="9422"/>
                  <a:pt x="2530" y="9023"/>
                </a:cubicBezTo>
                <a:cubicBezTo>
                  <a:pt x="1217" y="7653"/>
                  <a:pt x="672" y="6459"/>
                  <a:pt x="1072" y="5828"/>
                </a:cubicBezTo>
                <a:cubicBezTo>
                  <a:pt x="1335" y="5413"/>
                  <a:pt x="2020" y="5197"/>
                  <a:pt x="3015" y="5197"/>
                </a:cubicBezTo>
                <a:close/>
                <a:moveTo>
                  <a:pt x="18035" y="5197"/>
                </a:moveTo>
                <a:cubicBezTo>
                  <a:pt x="19030" y="5197"/>
                  <a:pt x="19713" y="5413"/>
                  <a:pt x="19976" y="5828"/>
                </a:cubicBezTo>
                <a:cubicBezTo>
                  <a:pt x="20376" y="6459"/>
                  <a:pt x="19831" y="7653"/>
                  <a:pt x="18518" y="9023"/>
                </a:cubicBezTo>
                <a:cubicBezTo>
                  <a:pt x="18136" y="9422"/>
                  <a:pt x="17702" y="9826"/>
                  <a:pt x="17221" y="10229"/>
                </a:cubicBezTo>
                <a:cubicBezTo>
                  <a:pt x="16488" y="9658"/>
                  <a:pt x="15673" y="9095"/>
                  <a:pt x="14798" y="8553"/>
                </a:cubicBezTo>
                <a:cubicBezTo>
                  <a:pt x="14720" y="7591"/>
                  <a:pt x="14590" y="6665"/>
                  <a:pt x="14415" y="5801"/>
                </a:cubicBezTo>
                <a:cubicBezTo>
                  <a:pt x="15842" y="5394"/>
                  <a:pt x="17082" y="5197"/>
                  <a:pt x="18035" y="5197"/>
                </a:cubicBezTo>
                <a:close/>
                <a:moveTo>
                  <a:pt x="7532" y="6078"/>
                </a:moveTo>
                <a:cubicBezTo>
                  <a:pt x="8148" y="6281"/>
                  <a:pt x="8794" y="6520"/>
                  <a:pt x="9461" y="6795"/>
                </a:cubicBezTo>
                <a:cubicBezTo>
                  <a:pt x="9088" y="6975"/>
                  <a:pt x="8715" y="7162"/>
                  <a:pt x="8343" y="7358"/>
                </a:cubicBezTo>
                <a:cubicBezTo>
                  <a:pt x="7971" y="7553"/>
                  <a:pt x="7605" y="7754"/>
                  <a:pt x="7248" y="7958"/>
                </a:cubicBezTo>
                <a:cubicBezTo>
                  <a:pt x="7320" y="7295"/>
                  <a:pt x="7416" y="6666"/>
                  <a:pt x="7532" y="6078"/>
                </a:cubicBezTo>
                <a:close/>
                <a:moveTo>
                  <a:pt x="13516" y="6078"/>
                </a:moveTo>
                <a:cubicBezTo>
                  <a:pt x="13632" y="6666"/>
                  <a:pt x="13728" y="7295"/>
                  <a:pt x="13800" y="7958"/>
                </a:cubicBezTo>
                <a:cubicBezTo>
                  <a:pt x="13443" y="7754"/>
                  <a:pt x="13078" y="7553"/>
                  <a:pt x="12706" y="7358"/>
                </a:cubicBezTo>
                <a:cubicBezTo>
                  <a:pt x="12335" y="7162"/>
                  <a:pt x="11962" y="6975"/>
                  <a:pt x="11589" y="6795"/>
                </a:cubicBezTo>
                <a:cubicBezTo>
                  <a:pt x="12256" y="6520"/>
                  <a:pt x="12900" y="6281"/>
                  <a:pt x="13516" y="6078"/>
                </a:cubicBezTo>
                <a:close/>
                <a:moveTo>
                  <a:pt x="10524" y="7258"/>
                </a:moveTo>
                <a:cubicBezTo>
                  <a:pt x="11084" y="7514"/>
                  <a:pt x="11656" y="7793"/>
                  <a:pt x="12236" y="8099"/>
                </a:cubicBezTo>
                <a:cubicBezTo>
                  <a:pt x="12807" y="8399"/>
                  <a:pt x="13361" y="8709"/>
                  <a:pt x="13892" y="9029"/>
                </a:cubicBezTo>
                <a:cubicBezTo>
                  <a:pt x="13929" y="9598"/>
                  <a:pt x="13948" y="10189"/>
                  <a:pt x="13948" y="10799"/>
                </a:cubicBezTo>
                <a:cubicBezTo>
                  <a:pt x="13948" y="11410"/>
                  <a:pt x="13927" y="12000"/>
                  <a:pt x="13890" y="12570"/>
                </a:cubicBezTo>
                <a:cubicBezTo>
                  <a:pt x="13359" y="12889"/>
                  <a:pt x="12806" y="13201"/>
                  <a:pt x="12236" y="13501"/>
                </a:cubicBezTo>
                <a:cubicBezTo>
                  <a:pt x="11655" y="13807"/>
                  <a:pt x="11084" y="14087"/>
                  <a:pt x="10524" y="14342"/>
                </a:cubicBezTo>
                <a:cubicBezTo>
                  <a:pt x="9964" y="14087"/>
                  <a:pt x="9393" y="13807"/>
                  <a:pt x="8812" y="13501"/>
                </a:cubicBezTo>
                <a:cubicBezTo>
                  <a:pt x="8241" y="13201"/>
                  <a:pt x="7689" y="12891"/>
                  <a:pt x="7158" y="12571"/>
                </a:cubicBezTo>
                <a:cubicBezTo>
                  <a:pt x="7121" y="12002"/>
                  <a:pt x="7100" y="11410"/>
                  <a:pt x="7100" y="10799"/>
                </a:cubicBezTo>
                <a:cubicBezTo>
                  <a:pt x="7100" y="10189"/>
                  <a:pt x="7121" y="9598"/>
                  <a:pt x="7158" y="9029"/>
                </a:cubicBezTo>
                <a:cubicBezTo>
                  <a:pt x="7689" y="8709"/>
                  <a:pt x="8241" y="8399"/>
                  <a:pt x="8812" y="8099"/>
                </a:cubicBezTo>
                <a:cubicBezTo>
                  <a:pt x="9393" y="7793"/>
                  <a:pt x="9964" y="7514"/>
                  <a:pt x="10524" y="7258"/>
                </a:cubicBezTo>
                <a:close/>
                <a:moveTo>
                  <a:pt x="10524" y="9608"/>
                </a:moveTo>
                <a:cubicBezTo>
                  <a:pt x="10189" y="9608"/>
                  <a:pt x="9855" y="9724"/>
                  <a:pt x="9600" y="9957"/>
                </a:cubicBezTo>
                <a:cubicBezTo>
                  <a:pt x="9089" y="10422"/>
                  <a:pt x="9089" y="11178"/>
                  <a:pt x="9600" y="11643"/>
                </a:cubicBezTo>
                <a:cubicBezTo>
                  <a:pt x="10110" y="12108"/>
                  <a:pt x="10938" y="12108"/>
                  <a:pt x="11448" y="11643"/>
                </a:cubicBezTo>
                <a:cubicBezTo>
                  <a:pt x="11959" y="11178"/>
                  <a:pt x="11959" y="10422"/>
                  <a:pt x="11448" y="9957"/>
                </a:cubicBezTo>
                <a:cubicBezTo>
                  <a:pt x="11193" y="9724"/>
                  <a:pt x="10859" y="9608"/>
                  <a:pt x="10524" y="9608"/>
                </a:cubicBezTo>
                <a:close/>
                <a:moveTo>
                  <a:pt x="6185" y="9638"/>
                </a:moveTo>
                <a:cubicBezTo>
                  <a:pt x="6169" y="10021"/>
                  <a:pt x="6161" y="10408"/>
                  <a:pt x="6161" y="10799"/>
                </a:cubicBezTo>
                <a:cubicBezTo>
                  <a:pt x="6161" y="11190"/>
                  <a:pt x="6169" y="11579"/>
                  <a:pt x="6185" y="11962"/>
                </a:cubicBezTo>
                <a:cubicBezTo>
                  <a:pt x="5601" y="11581"/>
                  <a:pt x="5050" y="11191"/>
                  <a:pt x="4540" y="10799"/>
                </a:cubicBezTo>
                <a:cubicBezTo>
                  <a:pt x="5050" y="10407"/>
                  <a:pt x="5601" y="10019"/>
                  <a:pt x="6185" y="9638"/>
                </a:cubicBezTo>
                <a:close/>
                <a:moveTo>
                  <a:pt x="14863" y="9638"/>
                </a:moveTo>
                <a:cubicBezTo>
                  <a:pt x="15447" y="10019"/>
                  <a:pt x="15998" y="10407"/>
                  <a:pt x="16508" y="10799"/>
                </a:cubicBezTo>
                <a:cubicBezTo>
                  <a:pt x="15998" y="11191"/>
                  <a:pt x="15447" y="11581"/>
                  <a:pt x="14863" y="11962"/>
                </a:cubicBezTo>
                <a:cubicBezTo>
                  <a:pt x="14879" y="11579"/>
                  <a:pt x="14887" y="11190"/>
                  <a:pt x="14887" y="10799"/>
                </a:cubicBezTo>
                <a:cubicBezTo>
                  <a:pt x="14887" y="10408"/>
                  <a:pt x="14879" y="10021"/>
                  <a:pt x="14863" y="9638"/>
                </a:cubicBezTo>
                <a:close/>
                <a:moveTo>
                  <a:pt x="3828" y="11371"/>
                </a:moveTo>
                <a:cubicBezTo>
                  <a:pt x="4562" y="11942"/>
                  <a:pt x="5377" y="12505"/>
                  <a:pt x="6252" y="13047"/>
                </a:cubicBezTo>
                <a:cubicBezTo>
                  <a:pt x="6330" y="14009"/>
                  <a:pt x="6458" y="14933"/>
                  <a:pt x="6633" y="15797"/>
                </a:cubicBezTo>
                <a:cubicBezTo>
                  <a:pt x="5206" y="16204"/>
                  <a:pt x="3968" y="16403"/>
                  <a:pt x="3015" y="16403"/>
                </a:cubicBezTo>
                <a:cubicBezTo>
                  <a:pt x="2020" y="16403"/>
                  <a:pt x="1335" y="16187"/>
                  <a:pt x="1072" y="15772"/>
                </a:cubicBezTo>
                <a:cubicBezTo>
                  <a:pt x="672" y="15141"/>
                  <a:pt x="1217" y="13947"/>
                  <a:pt x="2530" y="12577"/>
                </a:cubicBezTo>
                <a:cubicBezTo>
                  <a:pt x="2912" y="12178"/>
                  <a:pt x="3348" y="11774"/>
                  <a:pt x="3828" y="11371"/>
                </a:cubicBezTo>
                <a:close/>
                <a:moveTo>
                  <a:pt x="17220" y="11371"/>
                </a:moveTo>
                <a:cubicBezTo>
                  <a:pt x="17700" y="11774"/>
                  <a:pt x="18136" y="12178"/>
                  <a:pt x="18518" y="12577"/>
                </a:cubicBezTo>
                <a:cubicBezTo>
                  <a:pt x="19831" y="13947"/>
                  <a:pt x="20376" y="15141"/>
                  <a:pt x="19976" y="15772"/>
                </a:cubicBezTo>
                <a:cubicBezTo>
                  <a:pt x="19713" y="16187"/>
                  <a:pt x="19030" y="16403"/>
                  <a:pt x="18035" y="16403"/>
                </a:cubicBezTo>
                <a:cubicBezTo>
                  <a:pt x="17082" y="16403"/>
                  <a:pt x="15842" y="16204"/>
                  <a:pt x="14415" y="15797"/>
                </a:cubicBezTo>
                <a:cubicBezTo>
                  <a:pt x="14590" y="14933"/>
                  <a:pt x="14718" y="14009"/>
                  <a:pt x="14796" y="13047"/>
                </a:cubicBezTo>
                <a:cubicBezTo>
                  <a:pt x="15671" y="12505"/>
                  <a:pt x="16486" y="11942"/>
                  <a:pt x="17220" y="11371"/>
                </a:cubicBezTo>
                <a:close/>
                <a:moveTo>
                  <a:pt x="7248" y="13642"/>
                </a:moveTo>
                <a:cubicBezTo>
                  <a:pt x="7605" y="13846"/>
                  <a:pt x="7971" y="14047"/>
                  <a:pt x="8343" y="14242"/>
                </a:cubicBezTo>
                <a:cubicBezTo>
                  <a:pt x="8715" y="14438"/>
                  <a:pt x="9088" y="14625"/>
                  <a:pt x="9461" y="14805"/>
                </a:cubicBezTo>
                <a:cubicBezTo>
                  <a:pt x="8794" y="15080"/>
                  <a:pt x="8148" y="15319"/>
                  <a:pt x="7532" y="15522"/>
                </a:cubicBezTo>
                <a:cubicBezTo>
                  <a:pt x="7416" y="14934"/>
                  <a:pt x="7320" y="14305"/>
                  <a:pt x="7248" y="13642"/>
                </a:cubicBezTo>
                <a:close/>
                <a:moveTo>
                  <a:pt x="13800" y="13642"/>
                </a:moveTo>
                <a:cubicBezTo>
                  <a:pt x="13728" y="14305"/>
                  <a:pt x="13632" y="14934"/>
                  <a:pt x="13516" y="15522"/>
                </a:cubicBezTo>
                <a:cubicBezTo>
                  <a:pt x="12900" y="15319"/>
                  <a:pt x="12256" y="15080"/>
                  <a:pt x="11589" y="14805"/>
                </a:cubicBezTo>
                <a:cubicBezTo>
                  <a:pt x="11962" y="14625"/>
                  <a:pt x="12335" y="14438"/>
                  <a:pt x="12706" y="14242"/>
                </a:cubicBezTo>
                <a:cubicBezTo>
                  <a:pt x="13078" y="14047"/>
                  <a:pt x="13443" y="13846"/>
                  <a:pt x="13800" y="13642"/>
                </a:cubicBezTo>
                <a:close/>
                <a:moveTo>
                  <a:pt x="10524" y="15294"/>
                </a:moveTo>
                <a:cubicBezTo>
                  <a:pt x="11478" y="15713"/>
                  <a:pt x="12420" y="16075"/>
                  <a:pt x="13329" y="16369"/>
                </a:cubicBezTo>
                <a:cubicBezTo>
                  <a:pt x="12661" y="19087"/>
                  <a:pt x="11556" y="20744"/>
                  <a:pt x="10524" y="20744"/>
                </a:cubicBezTo>
                <a:cubicBezTo>
                  <a:pt x="9492" y="20744"/>
                  <a:pt x="8386" y="19087"/>
                  <a:pt x="7719" y="16369"/>
                </a:cubicBezTo>
                <a:cubicBezTo>
                  <a:pt x="8628" y="16075"/>
                  <a:pt x="9571" y="15713"/>
                  <a:pt x="10524" y="15294"/>
                </a:cubicBezTo>
                <a:close/>
              </a:path>
            </a:pathLst>
          </a:custGeom>
          <a:solidFill>
            <a:srgbClr val="FFFFFF"/>
          </a:solidFill>
          <a:ln w="12700">
            <a:miter lim="400000"/>
          </a:ln>
        </p:spPr>
        <p:txBody>
          <a:bodyPr lIns="50800" tIns="50800" rIns="50800" bIns="50800" anchor="ctr"/>
          <a:lstStyle/>
          <a:p>
            <a:pPr defTabSz="584200">
              <a:defRPr sz="2200">
                <a:solidFill>
                  <a:srgbClr val="000000"/>
                </a:solidFill>
                <a:latin typeface="Helvetica Neue Medium"/>
                <a:ea typeface="Helvetica Neue Medium"/>
                <a:cs typeface="Helvetica Neue Medium"/>
                <a:sym typeface="Helvetica Neue Medium"/>
              </a:defRPr>
            </a:pPr>
            <a:endParaRPr/>
          </a:p>
        </p:txBody>
      </p:sp>
      <p:sp>
        <p:nvSpPr>
          <p:cNvPr id="188" name="Rectangle"/>
          <p:cNvSpPr/>
          <p:nvPr/>
        </p:nvSpPr>
        <p:spPr>
          <a:xfrm>
            <a:off x="11394053" y="3559789"/>
            <a:ext cx="404147" cy="1065685"/>
          </a:xfrm>
          <a:prstGeom prst="rect">
            <a:avLst/>
          </a:prstGeom>
          <a:solidFill>
            <a:srgbClr val="F66E8B">
              <a:alpha val="75773"/>
            </a:srgbClr>
          </a:solidFill>
          <a:ln w="12700">
            <a:miter lim="400000"/>
          </a:ln>
        </p:spPr>
        <p:txBody>
          <a:bodyPr lIns="50800" tIns="50800" rIns="50800" bIns="50800" anchor="ctr"/>
          <a:lstStyle/>
          <a:p>
            <a:pPr defTabSz="584200">
              <a:defRPr sz="2200">
                <a:solidFill>
                  <a:schemeClr val="accent4">
                    <a:hueOff val="475731"/>
                    <a:satOff val="-4338"/>
                    <a:lumOff val="10182"/>
                  </a:schemeClr>
                </a:solidFill>
                <a:latin typeface="Helvetica Neue Medium"/>
                <a:ea typeface="Helvetica Neue Medium"/>
                <a:cs typeface="Helvetica Neue Medium"/>
                <a:sym typeface="Helvetica Neue Medium"/>
              </a:defRPr>
            </a:pPr>
            <a:endParaRPr/>
          </a:p>
        </p:txBody>
      </p:sp>
      <p:sp>
        <p:nvSpPr>
          <p:cNvPr id="189" name="Rectangle"/>
          <p:cNvSpPr/>
          <p:nvPr/>
        </p:nvSpPr>
        <p:spPr>
          <a:xfrm>
            <a:off x="8445384" y="3559789"/>
            <a:ext cx="404147" cy="1065685"/>
          </a:xfrm>
          <a:prstGeom prst="rect">
            <a:avLst/>
          </a:prstGeom>
          <a:solidFill>
            <a:srgbClr val="F66E8B">
              <a:alpha val="75773"/>
            </a:srgbClr>
          </a:solidFill>
          <a:ln w="12700">
            <a:miter lim="400000"/>
          </a:ln>
        </p:spPr>
        <p:txBody>
          <a:bodyPr lIns="50800" tIns="50800" rIns="50800" bIns="50800" anchor="ctr"/>
          <a:lstStyle/>
          <a:p>
            <a:pPr defTabSz="584200">
              <a:defRPr sz="2200">
                <a:solidFill>
                  <a:schemeClr val="accent4">
                    <a:hueOff val="475731"/>
                    <a:satOff val="-4338"/>
                    <a:lumOff val="10182"/>
                  </a:schemeClr>
                </a:solidFill>
                <a:latin typeface="Helvetica Neue Medium"/>
                <a:ea typeface="Helvetica Neue Medium"/>
                <a:cs typeface="Helvetica Neue Medium"/>
                <a:sym typeface="Helvetica Neue Medium"/>
              </a:defRPr>
            </a:pPr>
            <a:endParaRPr/>
          </a:p>
        </p:txBody>
      </p:sp>
      <mc:AlternateContent xmlns:mc="http://schemas.openxmlformats.org/markup-compatibility/2006" xmlns:a14="http://schemas.microsoft.com/office/drawing/2010/main">
        <mc:Choice Requires="a14">
          <p:sp>
            <p:nvSpPr>
              <p:cNvPr id="190" name="Text"/>
              <p:cNvSpPr txBox="1"/>
              <p:nvPr/>
            </p:nvSpPr>
            <p:spPr>
              <a:xfrm>
                <a:off x="1924283" y="3566205"/>
                <a:ext cx="9633048" cy="912641"/>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lvl1pPr>
                  <a:defRPr sz="4300"/>
                </a:lvl1pPr>
              </a:lstStyle>
              <a:p>
                <a:pPr/>
                <a14:m>
                  <m:oMathPara xmlns:m="http://schemas.openxmlformats.org/officeDocument/2006/math">
                    <m:oMathParaPr>
                      <m:jc m:val="center"/>
                    </m:oMathParaPr>
                    <m:oMath xmlns:m="http://schemas.openxmlformats.org/officeDocument/2006/math">
                      <m:sSub>
                        <m:sSubPr>
                          <m:ctrlPr>
                            <a:rPr sz="5200" i="1">
                              <a:solidFill>
                                <a:srgbClr val="FEFFFE"/>
                              </a:solidFill>
                              <a:latin typeface="Cambria Math" panose="02040503050406030204" pitchFamily="18" charset="0"/>
                            </a:rPr>
                          </m:ctrlPr>
                        </m:sSubPr>
                        <m:e>
                          <m:r>
                            <a:rPr sz="5200" i="1">
                              <a:solidFill>
                                <a:srgbClr val="FEFFFE"/>
                              </a:solidFill>
                              <a:latin typeface="Cambria Math" panose="02040503050406030204" pitchFamily="18" charset="0"/>
                            </a:rPr>
                            <m:t>𝐵</m:t>
                          </m:r>
                        </m:e>
                        <m:sub>
                          <m:r>
                            <a:rPr sz="5200" i="1">
                              <a:solidFill>
                                <a:srgbClr val="FEFFFE"/>
                              </a:solidFill>
                              <a:latin typeface="Cambria Math" panose="02040503050406030204" pitchFamily="18" charset="0"/>
                            </a:rPr>
                            <m:t>𝐼𝐿𝑆</m:t>
                          </m:r>
                        </m:sub>
                      </m:sSub>
                      <m:r>
                        <a:rPr sz="5200" i="1">
                          <a:solidFill>
                            <a:srgbClr val="FEFFFE"/>
                          </a:solidFill>
                          <a:latin typeface="Cambria Math" panose="02040503050406030204" pitchFamily="18" charset="0"/>
                        </a:rPr>
                        <m:t>(</m:t>
                      </m:r>
                      <m:r>
                        <a:rPr sz="5200" i="1">
                          <a:solidFill>
                            <a:srgbClr val="FEFFFE"/>
                          </a:solidFill>
                          <a:latin typeface="Cambria Math" panose="02040503050406030204" pitchFamily="18" charset="0"/>
                        </a:rPr>
                        <m:t>𝜎</m:t>
                      </m:r>
                      <m:r>
                        <a:rPr sz="5200" i="1">
                          <a:solidFill>
                            <a:srgbClr val="FEFFFE"/>
                          </a:solidFill>
                          <a:latin typeface="Cambria Math" panose="02040503050406030204" pitchFamily="18" charset="0"/>
                        </a:rPr>
                        <m:t>)=</m:t>
                      </m:r>
                      <m:sSub>
                        <m:sSubPr>
                          <m:ctrlPr>
                            <a:rPr sz="5200" i="1">
                              <a:solidFill>
                                <a:srgbClr val="FEFFFE"/>
                              </a:solidFill>
                              <a:latin typeface="Cambria Math" panose="02040503050406030204" pitchFamily="18" charset="0"/>
                            </a:rPr>
                          </m:ctrlPr>
                        </m:sSubPr>
                        <m:e>
                          <m:r>
                            <a:rPr sz="5200" i="1">
                              <a:solidFill>
                                <a:srgbClr val="FEFFFE"/>
                              </a:solidFill>
                              <a:latin typeface="Cambria Math" panose="02040503050406030204" pitchFamily="18" charset="0"/>
                            </a:rPr>
                            <m:t>𝐵</m:t>
                          </m:r>
                        </m:e>
                        <m:sub>
                          <m:r>
                            <a:rPr sz="5200" i="1">
                              <a:solidFill>
                                <a:srgbClr val="FEFFFE"/>
                              </a:solidFill>
                              <a:latin typeface="Cambria Math" panose="02040503050406030204" pitchFamily="18" charset="0"/>
                            </a:rPr>
                            <m:t>𝐷𝑖𝑣</m:t>
                          </m:r>
                          <m:r>
                            <a:rPr sz="5200" i="1">
                              <a:solidFill>
                                <a:srgbClr val="FEFFFE"/>
                              </a:solidFill>
                              <a:latin typeface="Cambria Math" panose="02040503050406030204" pitchFamily="18" charset="0"/>
                            </a:rPr>
                            <m:t>−</m:t>
                          </m:r>
                          <m:r>
                            <a:rPr sz="5200" i="1">
                              <a:solidFill>
                                <a:srgbClr val="FEFFFE"/>
                              </a:solidFill>
                              <a:latin typeface="Cambria Math" panose="02040503050406030204" pitchFamily="18" charset="0"/>
                            </a:rPr>
                            <m:t>𝐼𝐿𝑆</m:t>
                          </m:r>
                        </m:sub>
                      </m:sSub>
                      <m:r>
                        <a:rPr sz="5200" i="1">
                          <a:solidFill>
                            <a:srgbClr val="FEFFFE"/>
                          </a:solidFill>
                          <a:latin typeface="Cambria Math" panose="02040503050406030204" pitchFamily="18" charset="0"/>
                        </a:rPr>
                        <m:t>(</m:t>
                      </m:r>
                      <m:r>
                        <a:rPr sz="5200" i="1">
                          <a:solidFill>
                            <a:srgbClr val="FEFFFE"/>
                          </a:solidFill>
                          <a:latin typeface="Cambria Math" panose="02040503050406030204" pitchFamily="18" charset="0"/>
                        </a:rPr>
                        <m:t>𝜎</m:t>
                      </m:r>
                      <m:r>
                        <a:rPr sz="5200" i="1">
                          <a:solidFill>
                            <a:srgbClr val="FEFFFE"/>
                          </a:solidFill>
                          <a:latin typeface="Cambria Math" panose="02040503050406030204" pitchFamily="18" charset="0"/>
                        </a:rPr>
                        <m:t>)∗2</m:t>
                      </m:r>
                      <m:r>
                        <a:rPr sz="5200" i="1">
                          <a:solidFill>
                            <a:srgbClr val="FEFFFE"/>
                          </a:solidFill>
                          <a:latin typeface="Cambria Math" panose="02040503050406030204" pitchFamily="18" charset="0"/>
                        </a:rPr>
                        <m:t>𝐿𝑠𝑖𝑛𝑐</m:t>
                      </m:r>
                      <m:r>
                        <a:rPr sz="5200" i="1">
                          <a:solidFill>
                            <a:srgbClr val="FEFFFE"/>
                          </a:solidFill>
                          <a:latin typeface="Cambria Math" panose="02040503050406030204" pitchFamily="18" charset="0"/>
                        </a:rPr>
                        <m:t>[2</m:t>
                      </m:r>
                      <m:r>
                        <a:rPr sz="5200" i="1">
                          <a:solidFill>
                            <a:srgbClr val="FEFFFE"/>
                          </a:solidFill>
                          <a:latin typeface="Cambria Math" panose="02040503050406030204" pitchFamily="18" charset="0"/>
                        </a:rPr>
                        <m:t>𝜋𝜎</m:t>
                      </m:r>
                      <m:r>
                        <a:rPr sz="5200" i="1">
                          <a:solidFill>
                            <a:srgbClr val="FEFFFE"/>
                          </a:solidFill>
                          <a:latin typeface="Cambria Math" panose="02040503050406030204" pitchFamily="18" charset="0"/>
                        </a:rPr>
                        <m:t>𝐿</m:t>
                      </m:r>
                      <m:r>
                        <a:rPr sz="5200" i="1">
                          <a:solidFill>
                            <a:srgbClr val="FEFFFE"/>
                          </a:solidFill>
                          <a:latin typeface="Cambria Math" panose="02040503050406030204" pitchFamily="18" charset="0"/>
                        </a:rPr>
                        <m:t>]</m:t>
                      </m:r>
                    </m:oMath>
                  </m:oMathPara>
                </a14:m>
                <a:endParaRPr dirty="0"/>
              </a:p>
            </p:txBody>
          </p:sp>
        </mc:Choice>
        <mc:Fallback xmlns="">
          <p:sp>
            <p:nvSpPr>
              <p:cNvPr id="190" name="Text"/>
              <p:cNvSpPr txBox="1">
                <a:spLocks noRot="1" noChangeAspect="1" noMove="1" noResize="1" noEditPoints="1" noAdjustHandles="1" noChangeArrowheads="1" noChangeShapeType="1" noTextEdit="1"/>
              </p:cNvSpPr>
              <p:nvPr/>
            </p:nvSpPr>
            <p:spPr>
              <a:xfrm>
                <a:off x="1924283" y="3566205"/>
                <a:ext cx="9633048" cy="912641"/>
              </a:xfrm>
              <a:prstGeom prst="rect">
                <a:avLst/>
              </a:prstGeom>
              <a:blipFill>
                <a:blip r:embed="rId2"/>
                <a:stretch>
                  <a:fillRect l="-9079" r="-8026" b="-28767"/>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CN">
                    <a:noFill/>
                  </a:rPr>
                  <a:t> </a:t>
                </a:r>
              </a:p>
            </p:txBody>
          </p:sp>
        </mc:Fallback>
      </mc:AlternateContent>
      <p:sp>
        <p:nvSpPr>
          <p:cNvPr id="191" name="可移动镜的最大位移…"/>
          <p:cNvSpPr txBox="1"/>
          <p:nvPr/>
        </p:nvSpPr>
        <p:spPr>
          <a:xfrm>
            <a:off x="8062476" y="4875312"/>
            <a:ext cx="3543619" cy="930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500"/>
            </a:pPr>
            <a:r>
              <a:t>可移动镜的最大位移</a:t>
            </a:r>
          </a:p>
          <a:p>
            <a:pPr>
              <a:defRPr sz="2500"/>
            </a:pPr>
            <a:r>
              <a:t>Maximum Displacement</a:t>
            </a:r>
          </a:p>
        </p:txBody>
      </p:sp>
      <p:sp>
        <p:nvSpPr>
          <p:cNvPr id="193" name="仪器线轮廓…"/>
          <p:cNvSpPr txBox="1"/>
          <p:nvPr/>
        </p:nvSpPr>
        <p:spPr>
          <a:xfrm>
            <a:off x="4628222" y="4881900"/>
            <a:ext cx="2712428" cy="1311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500"/>
            </a:pPr>
            <a:r>
              <a:t>仪器线轮廓</a:t>
            </a:r>
          </a:p>
          <a:p>
            <a:pPr>
              <a:defRPr sz="2500"/>
            </a:pPr>
            <a:r>
              <a:t>Instrumental Line Profile  </a:t>
            </a:r>
          </a:p>
        </p:txBody>
      </p:sp>
      <p:sp>
        <p:nvSpPr>
          <p:cNvPr id="15" name="实际的仪器线形状…">
            <a:extLst>
              <a:ext uri="{FF2B5EF4-FFF2-40B4-BE49-F238E27FC236}">
                <a16:creationId xmlns:a16="http://schemas.microsoft.com/office/drawing/2014/main" id="{EDEE8C9D-8D76-2643-9DA5-AB63085E2E9E}"/>
              </a:ext>
            </a:extLst>
          </p:cNvPr>
          <p:cNvSpPr txBox="1"/>
          <p:nvPr/>
        </p:nvSpPr>
        <p:spPr>
          <a:xfrm>
            <a:off x="1104353" y="4876800"/>
            <a:ext cx="2712428" cy="1311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500"/>
            </a:pPr>
            <a:r>
              <a:rPr dirty="0" err="1"/>
              <a:t>实际的仪器线形状</a:t>
            </a:r>
            <a:endParaRPr dirty="0"/>
          </a:p>
          <a:p>
            <a:pPr>
              <a:defRPr sz="2500"/>
            </a:pPr>
            <a:r>
              <a:rPr dirty="0"/>
              <a:t>Instrumental Line Shape </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实验结果"/>
          <p:cNvSpPr txBox="1"/>
          <p:nvPr/>
        </p:nvSpPr>
        <p:spPr>
          <a:xfrm>
            <a:off x="1692217" y="927099"/>
            <a:ext cx="15367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584200">
              <a:lnSpc>
                <a:spcPct val="120000"/>
              </a:lnSpc>
              <a:defRPr sz="2800" b="1"/>
            </a:lvl1pPr>
          </a:lstStyle>
          <a:p>
            <a:r>
              <a:t>实验内容</a:t>
            </a:r>
          </a:p>
        </p:txBody>
      </p:sp>
      <p:sp>
        <p:nvSpPr>
          <p:cNvPr id="196" name="Text Document"/>
          <p:cNvSpPr/>
          <p:nvPr/>
        </p:nvSpPr>
        <p:spPr>
          <a:xfrm>
            <a:off x="877065" y="800099"/>
            <a:ext cx="666881" cy="863601"/>
          </a:xfrm>
          <a:custGeom>
            <a:avLst/>
            <a:gdLst/>
            <a:ahLst/>
            <a:cxnLst>
              <a:cxn ang="0">
                <a:pos x="wd2" y="hd2"/>
              </a:cxn>
              <a:cxn ang="5400000">
                <a:pos x="wd2" y="hd2"/>
              </a:cxn>
              <a:cxn ang="10800000">
                <a:pos x="wd2" y="hd2"/>
              </a:cxn>
              <a:cxn ang="16200000">
                <a:pos x="wd2" y="hd2"/>
              </a:cxn>
            </a:cxnLst>
            <a:rect l="0" t="0" r="r" b="b"/>
            <a:pathLst>
              <a:path w="21600" h="21600" extrusionOk="0">
                <a:moveTo>
                  <a:pt x="213" y="0"/>
                </a:moveTo>
                <a:cubicBezTo>
                  <a:pt x="96" y="0"/>
                  <a:pt x="0" y="72"/>
                  <a:pt x="0" y="162"/>
                </a:cubicBezTo>
                <a:lnTo>
                  <a:pt x="0" y="21438"/>
                </a:lnTo>
                <a:cubicBezTo>
                  <a:pt x="0" y="21528"/>
                  <a:pt x="96" y="21600"/>
                  <a:pt x="213" y="21600"/>
                </a:cubicBezTo>
                <a:lnTo>
                  <a:pt x="21387" y="21600"/>
                </a:lnTo>
                <a:cubicBezTo>
                  <a:pt x="21504" y="21600"/>
                  <a:pt x="21600" y="21528"/>
                  <a:pt x="21600" y="21438"/>
                </a:cubicBezTo>
                <a:lnTo>
                  <a:pt x="21600" y="5895"/>
                </a:lnTo>
                <a:cubicBezTo>
                  <a:pt x="21600" y="5863"/>
                  <a:pt x="21567" y="5837"/>
                  <a:pt x="21525" y="5837"/>
                </a:cubicBezTo>
                <a:lnTo>
                  <a:pt x="14257" y="5837"/>
                </a:lnTo>
                <a:cubicBezTo>
                  <a:pt x="14140" y="5837"/>
                  <a:pt x="14044" y="5765"/>
                  <a:pt x="14044" y="5674"/>
                </a:cubicBezTo>
                <a:lnTo>
                  <a:pt x="14044" y="58"/>
                </a:lnTo>
                <a:cubicBezTo>
                  <a:pt x="14044" y="26"/>
                  <a:pt x="14011" y="0"/>
                  <a:pt x="13969" y="0"/>
                </a:cubicBezTo>
                <a:lnTo>
                  <a:pt x="213" y="0"/>
                </a:lnTo>
                <a:close/>
                <a:moveTo>
                  <a:pt x="15018" y="86"/>
                </a:moveTo>
                <a:cubicBezTo>
                  <a:pt x="14992" y="94"/>
                  <a:pt x="14972" y="114"/>
                  <a:pt x="14972" y="140"/>
                </a:cubicBezTo>
                <a:lnTo>
                  <a:pt x="14972" y="4958"/>
                </a:lnTo>
                <a:cubicBezTo>
                  <a:pt x="14972" y="5048"/>
                  <a:pt x="15068" y="5120"/>
                  <a:pt x="15185" y="5120"/>
                </a:cubicBezTo>
                <a:lnTo>
                  <a:pt x="21419" y="5120"/>
                </a:lnTo>
                <a:cubicBezTo>
                  <a:pt x="21486" y="5120"/>
                  <a:pt x="21519" y="5058"/>
                  <a:pt x="21472" y="5021"/>
                </a:cubicBezTo>
                <a:lnTo>
                  <a:pt x="15100" y="99"/>
                </a:lnTo>
                <a:cubicBezTo>
                  <a:pt x="15077" y="81"/>
                  <a:pt x="15044" y="78"/>
                  <a:pt x="15018" y="86"/>
                </a:cubicBezTo>
                <a:close/>
                <a:moveTo>
                  <a:pt x="3916" y="7813"/>
                </a:moveTo>
                <a:lnTo>
                  <a:pt x="17684" y="7813"/>
                </a:lnTo>
                <a:cubicBezTo>
                  <a:pt x="17718" y="7813"/>
                  <a:pt x="17747" y="7836"/>
                  <a:pt x="17747" y="7862"/>
                </a:cubicBezTo>
                <a:lnTo>
                  <a:pt x="17747" y="8842"/>
                </a:lnTo>
                <a:cubicBezTo>
                  <a:pt x="17747" y="8868"/>
                  <a:pt x="17718" y="8890"/>
                  <a:pt x="17684" y="8890"/>
                </a:cubicBezTo>
                <a:lnTo>
                  <a:pt x="3916" y="8890"/>
                </a:lnTo>
                <a:cubicBezTo>
                  <a:pt x="3882" y="8890"/>
                  <a:pt x="3853" y="8868"/>
                  <a:pt x="3853" y="8842"/>
                </a:cubicBezTo>
                <a:lnTo>
                  <a:pt x="3853" y="7862"/>
                </a:lnTo>
                <a:cubicBezTo>
                  <a:pt x="3853" y="7836"/>
                  <a:pt x="3882" y="7813"/>
                  <a:pt x="3916" y="7813"/>
                </a:cubicBezTo>
                <a:close/>
                <a:moveTo>
                  <a:pt x="3916" y="10498"/>
                </a:moveTo>
                <a:lnTo>
                  <a:pt x="17684" y="10498"/>
                </a:lnTo>
                <a:cubicBezTo>
                  <a:pt x="17718" y="10498"/>
                  <a:pt x="17747" y="10520"/>
                  <a:pt x="17747" y="10546"/>
                </a:cubicBezTo>
                <a:lnTo>
                  <a:pt x="17747" y="11526"/>
                </a:lnTo>
                <a:cubicBezTo>
                  <a:pt x="17747" y="11552"/>
                  <a:pt x="17718" y="11573"/>
                  <a:pt x="17684" y="11573"/>
                </a:cubicBezTo>
                <a:lnTo>
                  <a:pt x="3916" y="11573"/>
                </a:lnTo>
                <a:cubicBezTo>
                  <a:pt x="3882" y="11573"/>
                  <a:pt x="3853" y="11552"/>
                  <a:pt x="3853" y="11526"/>
                </a:cubicBezTo>
                <a:lnTo>
                  <a:pt x="3853" y="10546"/>
                </a:lnTo>
                <a:cubicBezTo>
                  <a:pt x="3853" y="10520"/>
                  <a:pt x="3882" y="10498"/>
                  <a:pt x="3916" y="10498"/>
                </a:cubicBezTo>
                <a:close/>
                <a:moveTo>
                  <a:pt x="3916" y="13182"/>
                </a:moveTo>
                <a:lnTo>
                  <a:pt x="17684" y="13182"/>
                </a:lnTo>
                <a:cubicBezTo>
                  <a:pt x="17718" y="13182"/>
                  <a:pt x="17747" y="13204"/>
                  <a:pt x="17747" y="13230"/>
                </a:cubicBezTo>
                <a:lnTo>
                  <a:pt x="17747" y="14210"/>
                </a:lnTo>
                <a:cubicBezTo>
                  <a:pt x="17747" y="14237"/>
                  <a:pt x="17718" y="14257"/>
                  <a:pt x="17684" y="14257"/>
                </a:cubicBezTo>
                <a:lnTo>
                  <a:pt x="3916" y="14257"/>
                </a:lnTo>
                <a:cubicBezTo>
                  <a:pt x="3882" y="14257"/>
                  <a:pt x="3853" y="14237"/>
                  <a:pt x="3853" y="14210"/>
                </a:cubicBezTo>
                <a:lnTo>
                  <a:pt x="3853" y="13230"/>
                </a:lnTo>
                <a:cubicBezTo>
                  <a:pt x="3853" y="13204"/>
                  <a:pt x="3882" y="13182"/>
                  <a:pt x="3916" y="13182"/>
                </a:cubicBezTo>
                <a:close/>
                <a:moveTo>
                  <a:pt x="3916" y="15866"/>
                </a:moveTo>
                <a:lnTo>
                  <a:pt x="17684" y="15866"/>
                </a:lnTo>
                <a:cubicBezTo>
                  <a:pt x="17718" y="15866"/>
                  <a:pt x="17747" y="15888"/>
                  <a:pt x="17747" y="15914"/>
                </a:cubicBezTo>
                <a:lnTo>
                  <a:pt x="17747" y="16894"/>
                </a:lnTo>
                <a:cubicBezTo>
                  <a:pt x="17747" y="16921"/>
                  <a:pt x="17718" y="16941"/>
                  <a:pt x="17684" y="16941"/>
                </a:cubicBezTo>
                <a:lnTo>
                  <a:pt x="3916" y="16941"/>
                </a:lnTo>
                <a:cubicBezTo>
                  <a:pt x="3882" y="16941"/>
                  <a:pt x="3853" y="16921"/>
                  <a:pt x="3853" y="16894"/>
                </a:cubicBezTo>
                <a:lnTo>
                  <a:pt x="3853" y="15914"/>
                </a:lnTo>
                <a:cubicBezTo>
                  <a:pt x="3853" y="15888"/>
                  <a:pt x="3882" y="15866"/>
                  <a:pt x="3916" y="15866"/>
                </a:cubicBezTo>
                <a:close/>
              </a:path>
            </a:pathLst>
          </a:custGeom>
          <a:solidFill>
            <a:srgbClr val="FFFFFF"/>
          </a:solidFill>
          <a:ln w="12700">
            <a:miter lim="400000"/>
          </a:ln>
        </p:spPr>
        <p:txBody>
          <a:bodyPr lIns="50800" tIns="50800" rIns="50800" bIns="50800" anchor="ctr"/>
          <a:lstStyle/>
          <a:p>
            <a:pPr defTabSz="584200">
              <a:defRPr sz="2200">
                <a:solidFill>
                  <a:srgbClr val="000000"/>
                </a:solidFill>
                <a:latin typeface="Helvetica Neue Medium"/>
                <a:ea typeface="Helvetica Neue Medium"/>
                <a:cs typeface="Helvetica Neue Medium"/>
                <a:sym typeface="Helvetica Neue Medium"/>
              </a:defRPr>
            </a:pPr>
            <a:endParaRPr/>
          </a:p>
        </p:txBody>
      </p:sp>
      <p:sp>
        <p:nvSpPr>
          <p:cNvPr id="197" name="仿真同时考虑有限扫描长度和被测入射光发散角两因素影响下的傅里叶变换光谱测量系统的光谱测量曲线。以 632.8nmm的 HeNe 激光和 532nm 激光为例。光程差采样间隔选定 632. 8nm/8"/>
          <p:cNvSpPr txBox="1"/>
          <p:nvPr/>
        </p:nvSpPr>
        <p:spPr>
          <a:xfrm>
            <a:off x="875320" y="2230501"/>
            <a:ext cx="9124086" cy="2946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355600">
              <a:defRPr sz="3300">
                <a:latin typeface="Helvetica"/>
                <a:ea typeface="Helvetica"/>
                <a:cs typeface="Helvetica"/>
                <a:sym typeface="Helvetica"/>
              </a:defRPr>
            </a:pPr>
            <a:r>
              <a:t>仿真同时考虑</a:t>
            </a:r>
            <a:r>
              <a:rPr>
                <a:solidFill>
                  <a:schemeClr val="accent5">
                    <a:hueOff val="106044"/>
                    <a:satOff val="10158"/>
                    <a:lumOff val="16042"/>
                  </a:schemeClr>
                </a:solidFill>
              </a:rPr>
              <a:t>有限扫描长度</a:t>
            </a:r>
            <a:r>
              <a:t>和</a:t>
            </a:r>
            <a:r>
              <a:rPr>
                <a:solidFill>
                  <a:schemeClr val="accent5">
                    <a:hueOff val="106044"/>
                    <a:satOff val="10158"/>
                    <a:lumOff val="16042"/>
                  </a:schemeClr>
                </a:solidFill>
              </a:rPr>
              <a:t>被测入射光发散角</a:t>
            </a:r>
            <a:r>
              <a:t>两因素影响下的傅里叶变换光谱测量系统的光谱测量曲线。以 632.8nmm的 HeNe 激光和 532nm 激光为例。光程差采样间隔选定 632. 8nm/8</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实验结果"/>
          <p:cNvSpPr txBox="1"/>
          <p:nvPr/>
        </p:nvSpPr>
        <p:spPr>
          <a:xfrm>
            <a:off x="1692217" y="927099"/>
            <a:ext cx="15367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584200">
              <a:lnSpc>
                <a:spcPct val="120000"/>
              </a:lnSpc>
              <a:defRPr sz="2800" b="1"/>
            </a:lvl1pPr>
          </a:lstStyle>
          <a:p>
            <a:r>
              <a:t>参数设定</a:t>
            </a:r>
          </a:p>
        </p:txBody>
      </p:sp>
      <p:sp>
        <p:nvSpPr>
          <p:cNvPr id="200" name="Edit Document"/>
          <p:cNvSpPr/>
          <p:nvPr/>
        </p:nvSpPr>
        <p:spPr>
          <a:xfrm>
            <a:off x="876300" y="800099"/>
            <a:ext cx="794806" cy="863601"/>
          </a:xfrm>
          <a:custGeom>
            <a:avLst/>
            <a:gdLst/>
            <a:ahLst/>
            <a:cxnLst>
              <a:cxn ang="0">
                <a:pos x="wd2" y="hd2"/>
              </a:cxn>
              <a:cxn ang="5400000">
                <a:pos x="wd2" y="hd2"/>
              </a:cxn>
              <a:cxn ang="10800000">
                <a:pos x="wd2" y="hd2"/>
              </a:cxn>
              <a:cxn ang="16200000">
                <a:pos x="wd2" y="hd2"/>
              </a:cxn>
            </a:cxnLst>
            <a:rect l="0" t="0" r="r" b="b"/>
            <a:pathLst>
              <a:path w="21535" h="21600" extrusionOk="0">
                <a:moveTo>
                  <a:pt x="178" y="0"/>
                </a:moveTo>
                <a:cubicBezTo>
                  <a:pt x="80" y="0"/>
                  <a:pt x="0" y="72"/>
                  <a:pt x="0" y="162"/>
                </a:cubicBezTo>
                <a:lnTo>
                  <a:pt x="0" y="21438"/>
                </a:lnTo>
                <a:cubicBezTo>
                  <a:pt x="0" y="21528"/>
                  <a:pt x="80" y="21600"/>
                  <a:pt x="178" y="21600"/>
                </a:cubicBezTo>
                <a:lnTo>
                  <a:pt x="17891" y="21600"/>
                </a:lnTo>
                <a:cubicBezTo>
                  <a:pt x="17989" y="21600"/>
                  <a:pt x="18069" y="21528"/>
                  <a:pt x="18069" y="21438"/>
                </a:cubicBezTo>
                <a:lnTo>
                  <a:pt x="18069" y="10414"/>
                </a:lnTo>
                <a:lnTo>
                  <a:pt x="13054" y="15043"/>
                </a:lnTo>
                <a:cubicBezTo>
                  <a:pt x="12867" y="15216"/>
                  <a:pt x="12647" y="15358"/>
                  <a:pt x="12407" y="15463"/>
                </a:cubicBezTo>
                <a:lnTo>
                  <a:pt x="8385" y="17111"/>
                </a:lnTo>
                <a:cubicBezTo>
                  <a:pt x="8235" y="17177"/>
                  <a:pt x="8078" y="17032"/>
                  <a:pt x="8149" y="16892"/>
                </a:cubicBezTo>
                <a:lnTo>
                  <a:pt x="9963" y="13105"/>
                </a:lnTo>
                <a:cubicBezTo>
                  <a:pt x="10077" y="12882"/>
                  <a:pt x="10231" y="12679"/>
                  <a:pt x="10420" y="12504"/>
                </a:cubicBezTo>
                <a:lnTo>
                  <a:pt x="17644" y="5837"/>
                </a:lnTo>
                <a:lnTo>
                  <a:pt x="11926" y="5837"/>
                </a:lnTo>
                <a:cubicBezTo>
                  <a:pt x="11828" y="5837"/>
                  <a:pt x="11748" y="5765"/>
                  <a:pt x="11748" y="5674"/>
                </a:cubicBezTo>
                <a:lnTo>
                  <a:pt x="11748" y="58"/>
                </a:lnTo>
                <a:cubicBezTo>
                  <a:pt x="11748" y="26"/>
                  <a:pt x="11720" y="0"/>
                  <a:pt x="11685" y="0"/>
                </a:cubicBezTo>
                <a:lnTo>
                  <a:pt x="178" y="0"/>
                </a:lnTo>
                <a:close/>
                <a:moveTo>
                  <a:pt x="12563" y="86"/>
                </a:moveTo>
                <a:cubicBezTo>
                  <a:pt x="12541" y="94"/>
                  <a:pt x="12525" y="114"/>
                  <a:pt x="12525" y="140"/>
                </a:cubicBezTo>
                <a:lnTo>
                  <a:pt x="12525" y="4958"/>
                </a:lnTo>
                <a:cubicBezTo>
                  <a:pt x="12525" y="5048"/>
                  <a:pt x="12605" y="5120"/>
                  <a:pt x="12703" y="5120"/>
                </a:cubicBezTo>
                <a:lnTo>
                  <a:pt x="17917" y="5120"/>
                </a:lnTo>
                <a:cubicBezTo>
                  <a:pt x="17974" y="5120"/>
                  <a:pt x="18001" y="5058"/>
                  <a:pt x="17962" y="5021"/>
                </a:cubicBezTo>
                <a:lnTo>
                  <a:pt x="12632" y="99"/>
                </a:lnTo>
                <a:cubicBezTo>
                  <a:pt x="12612" y="81"/>
                  <a:pt x="12585" y="78"/>
                  <a:pt x="12563" y="86"/>
                </a:cubicBezTo>
                <a:close/>
                <a:moveTo>
                  <a:pt x="20172" y="4728"/>
                </a:moveTo>
                <a:cubicBezTo>
                  <a:pt x="20023" y="4734"/>
                  <a:pt x="19872" y="4794"/>
                  <a:pt x="19753" y="4903"/>
                </a:cubicBezTo>
                <a:lnTo>
                  <a:pt x="18916" y="5676"/>
                </a:lnTo>
                <a:cubicBezTo>
                  <a:pt x="18892" y="5699"/>
                  <a:pt x="18892" y="5736"/>
                  <a:pt x="18916" y="5758"/>
                </a:cubicBezTo>
                <a:lnTo>
                  <a:pt x="20419" y="7147"/>
                </a:lnTo>
                <a:cubicBezTo>
                  <a:pt x="20443" y="7170"/>
                  <a:pt x="20483" y="7170"/>
                  <a:pt x="20508" y="7147"/>
                </a:cubicBezTo>
                <a:lnTo>
                  <a:pt x="21345" y="6372"/>
                </a:lnTo>
                <a:cubicBezTo>
                  <a:pt x="21583" y="6154"/>
                  <a:pt x="21600" y="5815"/>
                  <a:pt x="21383" y="5615"/>
                </a:cubicBezTo>
                <a:lnTo>
                  <a:pt x="20576" y="4868"/>
                </a:lnTo>
                <a:cubicBezTo>
                  <a:pt x="20468" y="4768"/>
                  <a:pt x="20321" y="4722"/>
                  <a:pt x="20172" y="4728"/>
                </a:cubicBezTo>
                <a:close/>
                <a:moveTo>
                  <a:pt x="18322" y="6249"/>
                </a:moveTo>
                <a:cubicBezTo>
                  <a:pt x="18306" y="6249"/>
                  <a:pt x="18290" y="6255"/>
                  <a:pt x="18277" y="6266"/>
                </a:cubicBezTo>
                <a:lnTo>
                  <a:pt x="11222" y="12779"/>
                </a:lnTo>
                <a:cubicBezTo>
                  <a:pt x="11198" y="12801"/>
                  <a:pt x="11198" y="12838"/>
                  <a:pt x="11222" y="12861"/>
                </a:cubicBezTo>
                <a:lnTo>
                  <a:pt x="12727" y="14249"/>
                </a:lnTo>
                <a:cubicBezTo>
                  <a:pt x="12751" y="14272"/>
                  <a:pt x="12789" y="14272"/>
                  <a:pt x="12814" y="14249"/>
                </a:cubicBezTo>
                <a:lnTo>
                  <a:pt x="19869" y="7737"/>
                </a:lnTo>
                <a:cubicBezTo>
                  <a:pt x="19893" y="7714"/>
                  <a:pt x="19893" y="7677"/>
                  <a:pt x="19869" y="7655"/>
                </a:cubicBezTo>
                <a:lnTo>
                  <a:pt x="18366" y="6266"/>
                </a:lnTo>
                <a:cubicBezTo>
                  <a:pt x="18354" y="6255"/>
                  <a:pt x="18338" y="6249"/>
                  <a:pt x="18322" y="6249"/>
                </a:cubicBezTo>
                <a:close/>
                <a:moveTo>
                  <a:pt x="10691" y="13419"/>
                </a:moveTo>
                <a:cubicBezTo>
                  <a:pt x="10671" y="13422"/>
                  <a:pt x="10653" y="13432"/>
                  <a:pt x="10644" y="13451"/>
                </a:cubicBezTo>
                <a:lnTo>
                  <a:pt x="9401" y="15879"/>
                </a:lnTo>
                <a:cubicBezTo>
                  <a:pt x="9375" y="15929"/>
                  <a:pt x="9430" y="15979"/>
                  <a:pt x="9483" y="15955"/>
                </a:cubicBezTo>
                <a:lnTo>
                  <a:pt x="12114" y="14808"/>
                </a:lnTo>
                <a:cubicBezTo>
                  <a:pt x="12154" y="14790"/>
                  <a:pt x="12161" y="14741"/>
                  <a:pt x="12130" y="14712"/>
                </a:cubicBezTo>
                <a:lnTo>
                  <a:pt x="10745" y="13434"/>
                </a:lnTo>
                <a:cubicBezTo>
                  <a:pt x="10730" y="13420"/>
                  <a:pt x="10710" y="13416"/>
                  <a:pt x="10691" y="13419"/>
                </a:cubicBezTo>
                <a:close/>
              </a:path>
            </a:pathLst>
          </a:custGeom>
          <a:solidFill>
            <a:srgbClr val="FFFFFF"/>
          </a:solidFill>
          <a:ln w="12700">
            <a:miter lim="400000"/>
          </a:ln>
        </p:spPr>
        <p:txBody>
          <a:bodyPr lIns="50800" tIns="50800" rIns="50800" bIns="50800" anchor="ctr"/>
          <a:lstStyle/>
          <a:p>
            <a:pPr defTabSz="584200">
              <a:defRPr sz="2200">
                <a:solidFill>
                  <a:srgbClr val="000000"/>
                </a:solidFill>
                <a:latin typeface="Helvetica Neue Medium"/>
                <a:ea typeface="Helvetica Neue Medium"/>
                <a:cs typeface="Helvetica Neue Medium"/>
                <a:sym typeface="Helvetica Neue Medium"/>
              </a:defRPr>
            </a:pPr>
            <a:endParaRPr/>
          </a:p>
        </p:txBody>
      </p:sp>
      <mc:AlternateContent xmlns:mc="http://schemas.openxmlformats.org/markup-compatibility/2006" xmlns:a14="http://schemas.microsoft.com/office/drawing/2010/main">
        <mc:Choice Requires="a14">
          <p:sp>
            <p:nvSpPr>
              <p:cNvPr id="201" name="幅值：相同或不同"/>
              <p:cNvSpPr txBox="1"/>
              <p:nvPr/>
            </p:nvSpPr>
            <p:spPr>
              <a:xfrm>
                <a:off x="1272686" y="2583776"/>
                <a:ext cx="5770446" cy="74496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marL="300789" indent="-300789" algn="l">
                  <a:buSzPct val="100000"/>
                  <a:buChar char="•"/>
                  <a:defRPr sz="3400"/>
                </a:pPr>
                <a:r>
                  <a:t>扫描长度</a:t>
                </a:r>
                <a14:m>
                  <m:oMath xmlns:m="http://schemas.openxmlformats.org/officeDocument/2006/math">
                    <m:sSub>
                      <m:sSubPr>
                        <m:ctrlPr>
                          <a:rPr sz="4100" i="1">
                            <a:solidFill>
                              <a:srgbClr val="FEFFFE"/>
                            </a:solidFill>
                            <a:latin typeface="Cambria Math" panose="02040503050406030204" pitchFamily="18" charset="0"/>
                          </a:rPr>
                        </m:ctrlPr>
                      </m:sSubPr>
                      <m:e>
                        <m:r>
                          <a:rPr sz="4100" i="1">
                            <a:solidFill>
                              <a:srgbClr val="FEFFFE"/>
                            </a:solidFill>
                            <a:latin typeface="Cambria Math" panose="02040503050406030204" pitchFamily="18" charset="0"/>
                          </a:rPr>
                          <m:t>𝐿</m:t>
                        </m:r>
                      </m:e>
                      <m:sub>
                        <m:r>
                          <a:rPr sz="4100" i="1">
                            <a:solidFill>
                              <a:srgbClr val="FEFFFE"/>
                            </a:solidFill>
                            <a:latin typeface="Cambria Math" panose="02040503050406030204" pitchFamily="18" charset="0"/>
                          </a:rPr>
                          <m:t>𝑖</m:t>
                        </m:r>
                      </m:sub>
                    </m:sSub>
                  </m:oMath>
                </a14:m>
                <a:r>
                  <a:t>：</a:t>
                </a:r>
                <a14:m>
                  <m:oMath xmlns:m="http://schemas.openxmlformats.org/officeDocument/2006/math">
                    <m:r>
                      <a:rPr sz="4150" i="1">
                        <a:solidFill>
                          <a:srgbClr val="FEFFFE"/>
                        </a:solidFill>
                        <a:latin typeface="Cambria Math" panose="02040503050406030204" pitchFamily="18" charset="0"/>
                      </a:rPr>
                      <m:t>0.01</m:t>
                    </m:r>
                    <m:r>
                      <a:rPr sz="4150" i="1">
                        <a:solidFill>
                          <a:srgbClr val="FEFFFE"/>
                        </a:solidFill>
                        <a:latin typeface="Cambria Math" panose="02040503050406030204" pitchFamily="18" charset="0"/>
                      </a:rPr>
                      <m:t>𝑐𝑚</m:t>
                    </m:r>
                  </m:oMath>
                </a14:m>
                <a:r>
                  <a:t>～</a:t>
                </a:r>
                <a14:m>
                  <m:oMath xmlns:m="http://schemas.openxmlformats.org/officeDocument/2006/math">
                    <m:r>
                      <a:rPr sz="4200" i="1">
                        <a:solidFill>
                          <a:srgbClr val="FEFFFE"/>
                        </a:solidFill>
                        <a:latin typeface="Cambria Math" panose="02040503050406030204" pitchFamily="18" charset="0"/>
                      </a:rPr>
                      <m:t>2</m:t>
                    </m:r>
                    <m:r>
                      <a:rPr sz="4200" i="1">
                        <a:solidFill>
                          <a:srgbClr val="FEFFFE"/>
                        </a:solidFill>
                        <a:latin typeface="Cambria Math" panose="02040503050406030204" pitchFamily="18" charset="0"/>
                      </a:rPr>
                      <m:t>𝑐𝑚</m:t>
                    </m:r>
                  </m:oMath>
                </a14:m>
                <a:endParaRPr/>
              </a:p>
            </p:txBody>
          </p:sp>
        </mc:Choice>
        <mc:Fallback xmlns="">
          <p:sp>
            <p:nvSpPr>
              <p:cNvPr id="201" name="幅值：相同或不同"/>
              <p:cNvSpPr txBox="1">
                <a:spLocks noRot="1" noChangeAspect="1" noMove="1" noResize="1" noEditPoints="1" noAdjustHandles="1" noChangeArrowheads="1" noChangeShapeType="1" noTextEdit="1"/>
              </p:cNvSpPr>
              <p:nvPr/>
            </p:nvSpPr>
            <p:spPr>
              <a:xfrm>
                <a:off x="1272686" y="2583776"/>
                <a:ext cx="5770446" cy="744965"/>
              </a:xfrm>
              <a:prstGeom prst="rect">
                <a:avLst/>
              </a:prstGeom>
              <a:blipFill>
                <a:blip r:embed="rId2"/>
                <a:stretch>
                  <a:fillRect l="-3516" r="-7912" b="-21667"/>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CN">
                    <a:noFill/>
                  </a:rPr>
                  <a:t> </a:t>
                </a:r>
              </a:p>
            </p:txBody>
          </p:sp>
        </mc:Fallback>
      </mc:AlternateContent>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实验结果"/>
          <p:cNvSpPr txBox="1"/>
          <p:nvPr/>
        </p:nvSpPr>
        <p:spPr>
          <a:xfrm>
            <a:off x="1692217" y="927099"/>
            <a:ext cx="15367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584200">
              <a:lnSpc>
                <a:spcPct val="120000"/>
              </a:lnSpc>
              <a:defRPr sz="2800" b="1"/>
            </a:lvl1pPr>
          </a:lstStyle>
          <a:p>
            <a:r>
              <a:t>参数设定</a:t>
            </a:r>
          </a:p>
        </p:txBody>
      </p:sp>
      <p:sp>
        <p:nvSpPr>
          <p:cNvPr id="204" name="Edit Document"/>
          <p:cNvSpPr/>
          <p:nvPr/>
        </p:nvSpPr>
        <p:spPr>
          <a:xfrm>
            <a:off x="876300" y="800099"/>
            <a:ext cx="794806" cy="863601"/>
          </a:xfrm>
          <a:custGeom>
            <a:avLst/>
            <a:gdLst/>
            <a:ahLst/>
            <a:cxnLst>
              <a:cxn ang="0">
                <a:pos x="wd2" y="hd2"/>
              </a:cxn>
              <a:cxn ang="5400000">
                <a:pos x="wd2" y="hd2"/>
              </a:cxn>
              <a:cxn ang="10800000">
                <a:pos x="wd2" y="hd2"/>
              </a:cxn>
              <a:cxn ang="16200000">
                <a:pos x="wd2" y="hd2"/>
              </a:cxn>
            </a:cxnLst>
            <a:rect l="0" t="0" r="r" b="b"/>
            <a:pathLst>
              <a:path w="21535" h="21600" extrusionOk="0">
                <a:moveTo>
                  <a:pt x="178" y="0"/>
                </a:moveTo>
                <a:cubicBezTo>
                  <a:pt x="80" y="0"/>
                  <a:pt x="0" y="72"/>
                  <a:pt x="0" y="162"/>
                </a:cubicBezTo>
                <a:lnTo>
                  <a:pt x="0" y="21438"/>
                </a:lnTo>
                <a:cubicBezTo>
                  <a:pt x="0" y="21528"/>
                  <a:pt x="80" y="21600"/>
                  <a:pt x="178" y="21600"/>
                </a:cubicBezTo>
                <a:lnTo>
                  <a:pt x="17891" y="21600"/>
                </a:lnTo>
                <a:cubicBezTo>
                  <a:pt x="17989" y="21600"/>
                  <a:pt x="18069" y="21528"/>
                  <a:pt x="18069" y="21438"/>
                </a:cubicBezTo>
                <a:lnTo>
                  <a:pt x="18069" y="10414"/>
                </a:lnTo>
                <a:lnTo>
                  <a:pt x="13054" y="15043"/>
                </a:lnTo>
                <a:cubicBezTo>
                  <a:pt x="12867" y="15216"/>
                  <a:pt x="12647" y="15358"/>
                  <a:pt x="12407" y="15463"/>
                </a:cubicBezTo>
                <a:lnTo>
                  <a:pt x="8385" y="17111"/>
                </a:lnTo>
                <a:cubicBezTo>
                  <a:pt x="8235" y="17177"/>
                  <a:pt x="8078" y="17032"/>
                  <a:pt x="8149" y="16892"/>
                </a:cubicBezTo>
                <a:lnTo>
                  <a:pt x="9963" y="13105"/>
                </a:lnTo>
                <a:cubicBezTo>
                  <a:pt x="10077" y="12882"/>
                  <a:pt x="10231" y="12679"/>
                  <a:pt x="10420" y="12504"/>
                </a:cubicBezTo>
                <a:lnTo>
                  <a:pt x="17644" y="5837"/>
                </a:lnTo>
                <a:lnTo>
                  <a:pt x="11926" y="5837"/>
                </a:lnTo>
                <a:cubicBezTo>
                  <a:pt x="11828" y="5837"/>
                  <a:pt x="11748" y="5765"/>
                  <a:pt x="11748" y="5674"/>
                </a:cubicBezTo>
                <a:lnTo>
                  <a:pt x="11748" y="58"/>
                </a:lnTo>
                <a:cubicBezTo>
                  <a:pt x="11748" y="26"/>
                  <a:pt x="11720" y="0"/>
                  <a:pt x="11685" y="0"/>
                </a:cubicBezTo>
                <a:lnTo>
                  <a:pt x="178" y="0"/>
                </a:lnTo>
                <a:close/>
                <a:moveTo>
                  <a:pt x="12563" y="86"/>
                </a:moveTo>
                <a:cubicBezTo>
                  <a:pt x="12541" y="94"/>
                  <a:pt x="12525" y="114"/>
                  <a:pt x="12525" y="140"/>
                </a:cubicBezTo>
                <a:lnTo>
                  <a:pt x="12525" y="4958"/>
                </a:lnTo>
                <a:cubicBezTo>
                  <a:pt x="12525" y="5048"/>
                  <a:pt x="12605" y="5120"/>
                  <a:pt x="12703" y="5120"/>
                </a:cubicBezTo>
                <a:lnTo>
                  <a:pt x="17917" y="5120"/>
                </a:lnTo>
                <a:cubicBezTo>
                  <a:pt x="17974" y="5120"/>
                  <a:pt x="18001" y="5058"/>
                  <a:pt x="17962" y="5021"/>
                </a:cubicBezTo>
                <a:lnTo>
                  <a:pt x="12632" y="99"/>
                </a:lnTo>
                <a:cubicBezTo>
                  <a:pt x="12612" y="81"/>
                  <a:pt x="12585" y="78"/>
                  <a:pt x="12563" y="86"/>
                </a:cubicBezTo>
                <a:close/>
                <a:moveTo>
                  <a:pt x="20172" y="4728"/>
                </a:moveTo>
                <a:cubicBezTo>
                  <a:pt x="20023" y="4734"/>
                  <a:pt x="19872" y="4794"/>
                  <a:pt x="19753" y="4903"/>
                </a:cubicBezTo>
                <a:lnTo>
                  <a:pt x="18916" y="5676"/>
                </a:lnTo>
                <a:cubicBezTo>
                  <a:pt x="18892" y="5699"/>
                  <a:pt x="18892" y="5736"/>
                  <a:pt x="18916" y="5758"/>
                </a:cubicBezTo>
                <a:lnTo>
                  <a:pt x="20419" y="7147"/>
                </a:lnTo>
                <a:cubicBezTo>
                  <a:pt x="20443" y="7170"/>
                  <a:pt x="20483" y="7170"/>
                  <a:pt x="20508" y="7147"/>
                </a:cubicBezTo>
                <a:lnTo>
                  <a:pt x="21345" y="6372"/>
                </a:lnTo>
                <a:cubicBezTo>
                  <a:pt x="21583" y="6154"/>
                  <a:pt x="21600" y="5815"/>
                  <a:pt x="21383" y="5615"/>
                </a:cubicBezTo>
                <a:lnTo>
                  <a:pt x="20576" y="4868"/>
                </a:lnTo>
                <a:cubicBezTo>
                  <a:pt x="20468" y="4768"/>
                  <a:pt x="20321" y="4722"/>
                  <a:pt x="20172" y="4728"/>
                </a:cubicBezTo>
                <a:close/>
                <a:moveTo>
                  <a:pt x="18322" y="6249"/>
                </a:moveTo>
                <a:cubicBezTo>
                  <a:pt x="18306" y="6249"/>
                  <a:pt x="18290" y="6255"/>
                  <a:pt x="18277" y="6266"/>
                </a:cubicBezTo>
                <a:lnTo>
                  <a:pt x="11222" y="12779"/>
                </a:lnTo>
                <a:cubicBezTo>
                  <a:pt x="11198" y="12801"/>
                  <a:pt x="11198" y="12838"/>
                  <a:pt x="11222" y="12861"/>
                </a:cubicBezTo>
                <a:lnTo>
                  <a:pt x="12727" y="14249"/>
                </a:lnTo>
                <a:cubicBezTo>
                  <a:pt x="12751" y="14272"/>
                  <a:pt x="12789" y="14272"/>
                  <a:pt x="12814" y="14249"/>
                </a:cubicBezTo>
                <a:lnTo>
                  <a:pt x="19869" y="7737"/>
                </a:lnTo>
                <a:cubicBezTo>
                  <a:pt x="19893" y="7714"/>
                  <a:pt x="19893" y="7677"/>
                  <a:pt x="19869" y="7655"/>
                </a:cubicBezTo>
                <a:lnTo>
                  <a:pt x="18366" y="6266"/>
                </a:lnTo>
                <a:cubicBezTo>
                  <a:pt x="18354" y="6255"/>
                  <a:pt x="18338" y="6249"/>
                  <a:pt x="18322" y="6249"/>
                </a:cubicBezTo>
                <a:close/>
                <a:moveTo>
                  <a:pt x="10691" y="13419"/>
                </a:moveTo>
                <a:cubicBezTo>
                  <a:pt x="10671" y="13422"/>
                  <a:pt x="10653" y="13432"/>
                  <a:pt x="10644" y="13451"/>
                </a:cubicBezTo>
                <a:lnTo>
                  <a:pt x="9401" y="15879"/>
                </a:lnTo>
                <a:cubicBezTo>
                  <a:pt x="9375" y="15929"/>
                  <a:pt x="9430" y="15979"/>
                  <a:pt x="9483" y="15955"/>
                </a:cubicBezTo>
                <a:lnTo>
                  <a:pt x="12114" y="14808"/>
                </a:lnTo>
                <a:cubicBezTo>
                  <a:pt x="12154" y="14790"/>
                  <a:pt x="12161" y="14741"/>
                  <a:pt x="12130" y="14712"/>
                </a:cubicBezTo>
                <a:lnTo>
                  <a:pt x="10745" y="13434"/>
                </a:lnTo>
                <a:cubicBezTo>
                  <a:pt x="10730" y="13420"/>
                  <a:pt x="10710" y="13416"/>
                  <a:pt x="10691" y="13419"/>
                </a:cubicBezTo>
                <a:close/>
              </a:path>
            </a:pathLst>
          </a:custGeom>
          <a:solidFill>
            <a:srgbClr val="FFFFFF"/>
          </a:solidFill>
          <a:ln w="12700">
            <a:miter lim="400000"/>
          </a:ln>
        </p:spPr>
        <p:txBody>
          <a:bodyPr lIns="50800" tIns="50800" rIns="50800" bIns="50800" anchor="ctr"/>
          <a:lstStyle/>
          <a:p>
            <a:pPr defTabSz="584200">
              <a:defRPr sz="2200">
                <a:solidFill>
                  <a:srgbClr val="000000"/>
                </a:solidFill>
                <a:latin typeface="Helvetica Neue Medium"/>
                <a:ea typeface="Helvetica Neue Medium"/>
                <a:cs typeface="Helvetica Neue Medium"/>
                <a:sym typeface="Helvetica Neue Medium"/>
              </a:defRPr>
            </a:pPr>
            <a:endParaRPr/>
          </a:p>
        </p:txBody>
      </p:sp>
      <mc:AlternateContent xmlns:mc="http://schemas.openxmlformats.org/markup-compatibility/2006" xmlns:a14="http://schemas.microsoft.com/office/drawing/2010/main">
        <mc:Choice Requires="a14">
          <p:sp>
            <p:nvSpPr>
              <p:cNvPr id="205" name="幅值：相同或不同"/>
              <p:cNvSpPr txBox="1"/>
              <p:nvPr/>
            </p:nvSpPr>
            <p:spPr>
              <a:xfrm>
                <a:off x="1272686" y="3445952"/>
                <a:ext cx="5429697" cy="74496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marL="300789" indent="-300789" algn="l">
                  <a:buSzPct val="100000"/>
                  <a:buChar char="•"/>
                  <a:defRPr sz="3400"/>
                </a:pPr>
                <a:r>
                  <a:t>入射发散角</a:t>
                </a:r>
                <a14:m>
                  <m:oMath xmlns:m="http://schemas.openxmlformats.org/officeDocument/2006/math">
                    <m:sSub>
                      <m:sSubPr>
                        <m:ctrlPr>
                          <a:rPr sz="4350" i="1">
                            <a:solidFill>
                              <a:srgbClr val="FEFFFE"/>
                            </a:solidFill>
                            <a:latin typeface="Cambria Math" panose="02040503050406030204" pitchFamily="18" charset="0"/>
                          </a:rPr>
                        </m:ctrlPr>
                      </m:sSubPr>
                      <m:e>
                        <m:r>
                          <a:rPr sz="4350" i="1">
                            <a:solidFill>
                              <a:srgbClr val="FEFFFE"/>
                            </a:solidFill>
                            <a:latin typeface="Cambria Math" panose="02040503050406030204" pitchFamily="18" charset="0"/>
                          </a:rPr>
                          <m:t>𝜃</m:t>
                        </m:r>
                      </m:e>
                      <m:sub>
                        <m:r>
                          <a:rPr sz="4350" i="1">
                            <a:solidFill>
                              <a:srgbClr val="FEFFFE"/>
                            </a:solidFill>
                            <a:latin typeface="Cambria Math" panose="02040503050406030204" pitchFamily="18" charset="0"/>
                          </a:rPr>
                          <m:t>𝑖</m:t>
                        </m:r>
                      </m:sub>
                    </m:sSub>
                  </m:oMath>
                </a14:m>
                <a:r>
                  <a:t>：</a:t>
                </a:r>
                <a14:m>
                  <m:oMath xmlns:m="http://schemas.openxmlformats.org/officeDocument/2006/math">
                    <m:r>
                      <a:rPr sz="4050" i="1">
                        <a:solidFill>
                          <a:srgbClr val="FEFFFE"/>
                        </a:solidFill>
                        <a:latin typeface="Cambria Math" panose="02040503050406030204" pitchFamily="18" charset="0"/>
                      </a:rPr>
                      <m:t>0.1</m:t>
                    </m:r>
                    <m:r>
                      <a:rPr sz="4050" i="1">
                        <a:solidFill>
                          <a:srgbClr val="FEFFFE"/>
                        </a:solidFill>
                        <a:latin typeface="Cambria Math" panose="02040503050406030204" pitchFamily="18" charset="0"/>
                      </a:rPr>
                      <m:t>𝜋</m:t>
                    </m:r>
                  </m:oMath>
                </a14:m>
                <a:r>
                  <a:t>~</a:t>
                </a:r>
                <a14:m>
                  <m:oMath xmlns:m="http://schemas.openxmlformats.org/officeDocument/2006/math">
                    <m:r>
                      <a:rPr sz="4050" i="1">
                        <a:solidFill>
                          <a:srgbClr val="FEFFFE"/>
                        </a:solidFill>
                        <a:latin typeface="Cambria Math" panose="02040503050406030204" pitchFamily="18" charset="0"/>
                      </a:rPr>
                      <m:t>0.4</m:t>
                    </m:r>
                    <m:r>
                      <a:rPr sz="4050" i="1">
                        <a:solidFill>
                          <a:srgbClr val="FEFFFE"/>
                        </a:solidFill>
                        <a:latin typeface="Cambria Math" panose="02040503050406030204" pitchFamily="18" charset="0"/>
                      </a:rPr>
                      <m:t>𝜋</m:t>
                    </m:r>
                  </m:oMath>
                </a14:m>
                <a:endParaRPr/>
              </a:p>
            </p:txBody>
          </p:sp>
        </mc:Choice>
        <mc:Fallback xmlns="">
          <p:sp>
            <p:nvSpPr>
              <p:cNvPr id="205" name="幅值：相同或不同"/>
              <p:cNvSpPr txBox="1">
                <a:spLocks noRot="1" noChangeAspect="1" noMove="1" noResize="1" noEditPoints="1" noAdjustHandles="1" noChangeArrowheads="1" noChangeShapeType="1" noTextEdit="1"/>
              </p:cNvSpPr>
              <p:nvPr/>
            </p:nvSpPr>
            <p:spPr>
              <a:xfrm>
                <a:off x="1272686" y="3445952"/>
                <a:ext cx="5429697" cy="744965"/>
              </a:xfrm>
              <a:prstGeom prst="rect">
                <a:avLst/>
              </a:prstGeom>
              <a:blipFill>
                <a:blip r:embed="rId2"/>
                <a:stretch>
                  <a:fillRect l="-3738" t="-1695" r="-7009" b="-23729"/>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06" name="幅值：相同或不同"/>
              <p:cNvSpPr txBox="1"/>
              <p:nvPr/>
            </p:nvSpPr>
            <p:spPr>
              <a:xfrm>
                <a:off x="1272686" y="2583776"/>
                <a:ext cx="5770446" cy="74496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marL="300789" indent="-300789" algn="l">
                  <a:buSzPct val="100000"/>
                  <a:buChar char="•"/>
                  <a:defRPr sz="3400">
                    <a:solidFill>
                      <a:srgbClr val="A9A9A9"/>
                    </a:solidFill>
                  </a:defRPr>
                </a:pPr>
                <a:r>
                  <a:t>扫描长度</a:t>
                </a:r>
                <a14:m>
                  <m:oMath xmlns:m="http://schemas.openxmlformats.org/officeDocument/2006/math">
                    <m:sSub>
                      <m:sSubPr>
                        <m:ctrlPr>
                          <a:rPr sz="4100" i="1">
                            <a:solidFill>
                              <a:srgbClr val="A9A9A9"/>
                            </a:solidFill>
                            <a:latin typeface="Cambria Math" panose="02040503050406030204" pitchFamily="18" charset="0"/>
                          </a:rPr>
                        </m:ctrlPr>
                      </m:sSubPr>
                      <m:e>
                        <m:r>
                          <a:rPr sz="4100" i="1">
                            <a:solidFill>
                              <a:srgbClr val="A9A9A9"/>
                            </a:solidFill>
                            <a:latin typeface="Cambria Math" panose="02040503050406030204" pitchFamily="18" charset="0"/>
                          </a:rPr>
                          <m:t>𝐿</m:t>
                        </m:r>
                      </m:e>
                      <m:sub>
                        <m:r>
                          <a:rPr sz="4100" i="1">
                            <a:solidFill>
                              <a:srgbClr val="A9A9A9"/>
                            </a:solidFill>
                            <a:latin typeface="Cambria Math" panose="02040503050406030204" pitchFamily="18" charset="0"/>
                          </a:rPr>
                          <m:t>𝑖</m:t>
                        </m:r>
                      </m:sub>
                    </m:sSub>
                  </m:oMath>
                </a14:m>
                <a:r>
                  <a:t>：</a:t>
                </a:r>
                <a14:m>
                  <m:oMath xmlns:m="http://schemas.openxmlformats.org/officeDocument/2006/math">
                    <m:r>
                      <a:rPr sz="4150" i="1">
                        <a:solidFill>
                          <a:srgbClr val="A9A9A9"/>
                        </a:solidFill>
                        <a:latin typeface="Cambria Math" panose="02040503050406030204" pitchFamily="18" charset="0"/>
                      </a:rPr>
                      <m:t>0.01</m:t>
                    </m:r>
                    <m:r>
                      <a:rPr sz="4150" i="1">
                        <a:solidFill>
                          <a:srgbClr val="A9A9A9"/>
                        </a:solidFill>
                        <a:latin typeface="Cambria Math" panose="02040503050406030204" pitchFamily="18" charset="0"/>
                      </a:rPr>
                      <m:t>𝑐𝑚</m:t>
                    </m:r>
                  </m:oMath>
                </a14:m>
                <a:r>
                  <a:t>～</a:t>
                </a:r>
                <a14:m>
                  <m:oMath xmlns:m="http://schemas.openxmlformats.org/officeDocument/2006/math">
                    <m:r>
                      <a:rPr sz="4200" i="1">
                        <a:solidFill>
                          <a:srgbClr val="A9A9A9"/>
                        </a:solidFill>
                        <a:latin typeface="Cambria Math" panose="02040503050406030204" pitchFamily="18" charset="0"/>
                      </a:rPr>
                      <m:t>2</m:t>
                    </m:r>
                    <m:r>
                      <a:rPr sz="4200" i="1">
                        <a:solidFill>
                          <a:srgbClr val="A9A9A9"/>
                        </a:solidFill>
                        <a:latin typeface="Cambria Math" panose="02040503050406030204" pitchFamily="18" charset="0"/>
                      </a:rPr>
                      <m:t>𝑐𝑚</m:t>
                    </m:r>
                  </m:oMath>
                </a14:m>
                <a:endParaRPr/>
              </a:p>
            </p:txBody>
          </p:sp>
        </mc:Choice>
        <mc:Fallback xmlns="">
          <p:sp>
            <p:nvSpPr>
              <p:cNvPr id="206" name="幅值：相同或不同"/>
              <p:cNvSpPr txBox="1">
                <a:spLocks noRot="1" noChangeAspect="1" noMove="1" noResize="1" noEditPoints="1" noAdjustHandles="1" noChangeArrowheads="1" noChangeShapeType="1" noTextEdit="1"/>
              </p:cNvSpPr>
              <p:nvPr/>
            </p:nvSpPr>
            <p:spPr>
              <a:xfrm>
                <a:off x="1272686" y="2583776"/>
                <a:ext cx="5770446" cy="744965"/>
              </a:xfrm>
              <a:prstGeom prst="rect">
                <a:avLst/>
              </a:prstGeom>
              <a:blipFill>
                <a:blip r:embed="rId3"/>
                <a:stretch>
                  <a:fillRect l="-3516" r="-7912" b="-21667"/>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CN">
                    <a:noFill/>
                  </a:rPr>
                  <a:t> </a:t>
                </a:r>
              </a:p>
            </p:txBody>
          </p:sp>
        </mc:Fallback>
      </mc:AlternateContent>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实验结果"/>
          <p:cNvSpPr txBox="1"/>
          <p:nvPr/>
        </p:nvSpPr>
        <p:spPr>
          <a:xfrm>
            <a:off x="1692217" y="927099"/>
            <a:ext cx="15367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584200">
              <a:lnSpc>
                <a:spcPct val="120000"/>
              </a:lnSpc>
              <a:defRPr sz="2800" b="1"/>
            </a:lvl1pPr>
          </a:lstStyle>
          <a:p>
            <a:r>
              <a:t>参数设定</a:t>
            </a:r>
          </a:p>
        </p:txBody>
      </p:sp>
      <p:sp>
        <p:nvSpPr>
          <p:cNvPr id="209" name="Edit Document"/>
          <p:cNvSpPr/>
          <p:nvPr/>
        </p:nvSpPr>
        <p:spPr>
          <a:xfrm>
            <a:off x="876300" y="800099"/>
            <a:ext cx="794806" cy="863601"/>
          </a:xfrm>
          <a:custGeom>
            <a:avLst/>
            <a:gdLst/>
            <a:ahLst/>
            <a:cxnLst>
              <a:cxn ang="0">
                <a:pos x="wd2" y="hd2"/>
              </a:cxn>
              <a:cxn ang="5400000">
                <a:pos x="wd2" y="hd2"/>
              </a:cxn>
              <a:cxn ang="10800000">
                <a:pos x="wd2" y="hd2"/>
              </a:cxn>
              <a:cxn ang="16200000">
                <a:pos x="wd2" y="hd2"/>
              </a:cxn>
            </a:cxnLst>
            <a:rect l="0" t="0" r="r" b="b"/>
            <a:pathLst>
              <a:path w="21535" h="21600" extrusionOk="0">
                <a:moveTo>
                  <a:pt x="178" y="0"/>
                </a:moveTo>
                <a:cubicBezTo>
                  <a:pt x="80" y="0"/>
                  <a:pt x="0" y="72"/>
                  <a:pt x="0" y="162"/>
                </a:cubicBezTo>
                <a:lnTo>
                  <a:pt x="0" y="21438"/>
                </a:lnTo>
                <a:cubicBezTo>
                  <a:pt x="0" y="21528"/>
                  <a:pt x="80" y="21600"/>
                  <a:pt x="178" y="21600"/>
                </a:cubicBezTo>
                <a:lnTo>
                  <a:pt x="17891" y="21600"/>
                </a:lnTo>
                <a:cubicBezTo>
                  <a:pt x="17989" y="21600"/>
                  <a:pt x="18069" y="21528"/>
                  <a:pt x="18069" y="21438"/>
                </a:cubicBezTo>
                <a:lnTo>
                  <a:pt x="18069" y="10414"/>
                </a:lnTo>
                <a:lnTo>
                  <a:pt x="13054" y="15043"/>
                </a:lnTo>
                <a:cubicBezTo>
                  <a:pt x="12867" y="15216"/>
                  <a:pt x="12647" y="15358"/>
                  <a:pt x="12407" y="15463"/>
                </a:cubicBezTo>
                <a:lnTo>
                  <a:pt x="8385" y="17111"/>
                </a:lnTo>
                <a:cubicBezTo>
                  <a:pt x="8235" y="17177"/>
                  <a:pt x="8078" y="17032"/>
                  <a:pt x="8149" y="16892"/>
                </a:cubicBezTo>
                <a:lnTo>
                  <a:pt x="9963" y="13105"/>
                </a:lnTo>
                <a:cubicBezTo>
                  <a:pt x="10077" y="12882"/>
                  <a:pt x="10231" y="12679"/>
                  <a:pt x="10420" y="12504"/>
                </a:cubicBezTo>
                <a:lnTo>
                  <a:pt x="17644" y="5837"/>
                </a:lnTo>
                <a:lnTo>
                  <a:pt x="11926" y="5837"/>
                </a:lnTo>
                <a:cubicBezTo>
                  <a:pt x="11828" y="5837"/>
                  <a:pt x="11748" y="5765"/>
                  <a:pt x="11748" y="5674"/>
                </a:cubicBezTo>
                <a:lnTo>
                  <a:pt x="11748" y="58"/>
                </a:lnTo>
                <a:cubicBezTo>
                  <a:pt x="11748" y="26"/>
                  <a:pt x="11720" y="0"/>
                  <a:pt x="11685" y="0"/>
                </a:cubicBezTo>
                <a:lnTo>
                  <a:pt x="178" y="0"/>
                </a:lnTo>
                <a:close/>
                <a:moveTo>
                  <a:pt x="12563" y="86"/>
                </a:moveTo>
                <a:cubicBezTo>
                  <a:pt x="12541" y="94"/>
                  <a:pt x="12525" y="114"/>
                  <a:pt x="12525" y="140"/>
                </a:cubicBezTo>
                <a:lnTo>
                  <a:pt x="12525" y="4958"/>
                </a:lnTo>
                <a:cubicBezTo>
                  <a:pt x="12525" y="5048"/>
                  <a:pt x="12605" y="5120"/>
                  <a:pt x="12703" y="5120"/>
                </a:cubicBezTo>
                <a:lnTo>
                  <a:pt x="17917" y="5120"/>
                </a:lnTo>
                <a:cubicBezTo>
                  <a:pt x="17974" y="5120"/>
                  <a:pt x="18001" y="5058"/>
                  <a:pt x="17962" y="5021"/>
                </a:cubicBezTo>
                <a:lnTo>
                  <a:pt x="12632" y="99"/>
                </a:lnTo>
                <a:cubicBezTo>
                  <a:pt x="12612" y="81"/>
                  <a:pt x="12585" y="78"/>
                  <a:pt x="12563" y="86"/>
                </a:cubicBezTo>
                <a:close/>
                <a:moveTo>
                  <a:pt x="20172" y="4728"/>
                </a:moveTo>
                <a:cubicBezTo>
                  <a:pt x="20023" y="4734"/>
                  <a:pt x="19872" y="4794"/>
                  <a:pt x="19753" y="4903"/>
                </a:cubicBezTo>
                <a:lnTo>
                  <a:pt x="18916" y="5676"/>
                </a:lnTo>
                <a:cubicBezTo>
                  <a:pt x="18892" y="5699"/>
                  <a:pt x="18892" y="5736"/>
                  <a:pt x="18916" y="5758"/>
                </a:cubicBezTo>
                <a:lnTo>
                  <a:pt x="20419" y="7147"/>
                </a:lnTo>
                <a:cubicBezTo>
                  <a:pt x="20443" y="7170"/>
                  <a:pt x="20483" y="7170"/>
                  <a:pt x="20508" y="7147"/>
                </a:cubicBezTo>
                <a:lnTo>
                  <a:pt x="21345" y="6372"/>
                </a:lnTo>
                <a:cubicBezTo>
                  <a:pt x="21583" y="6154"/>
                  <a:pt x="21600" y="5815"/>
                  <a:pt x="21383" y="5615"/>
                </a:cubicBezTo>
                <a:lnTo>
                  <a:pt x="20576" y="4868"/>
                </a:lnTo>
                <a:cubicBezTo>
                  <a:pt x="20468" y="4768"/>
                  <a:pt x="20321" y="4722"/>
                  <a:pt x="20172" y="4728"/>
                </a:cubicBezTo>
                <a:close/>
                <a:moveTo>
                  <a:pt x="18322" y="6249"/>
                </a:moveTo>
                <a:cubicBezTo>
                  <a:pt x="18306" y="6249"/>
                  <a:pt x="18290" y="6255"/>
                  <a:pt x="18277" y="6266"/>
                </a:cubicBezTo>
                <a:lnTo>
                  <a:pt x="11222" y="12779"/>
                </a:lnTo>
                <a:cubicBezTo>
                  <a:pt x="11198" y="12801"/>
                  <a:pt x="11198" y="12838"/>
                  <a:pt x="11222" y="12861"/>
                </a:cubicBezTo>
                <a:lnTo>
                  <a:pt x="12727" y="14249"/>
                </a:lnTo>
                <a:cubicBezTo>
                  <a:pt x="12751" y="14272"/>
                  <a:pt x="12789" y="14272"/>
                  <a:pt x="12814" y="14249"/>
                </a:cubicBezTo>
                <a:lnTo>
                  <a:pt x="19869" y="7737"/>
                </a:lnTo>
                <a:cubicBezTo>
                  <a:pt x="19893" y="7714"/>
                  <a:pt x="19893" y="7677"/>
                  <a:pt x="19869" y="7655"/>
                </a:cubicBezTo>
                <a:lnTo>
                  <a:pt x="18366" y="6266"/>
                </a:lnTo>
                <a:cubicBezTo>
                  <a:pt x="18354" y="6255"/>
                  <a:pt x="18338" y="6249"/>
                  <a:pt x="18322" y="6249"/>
                </a:cubicBezTo>
                <a:close/>
                <a:moveTo>
                  <a:pt x="10691" y="13419"/>
                </a:moveTo>
                <a:cubicBezTo>
                  <a:pt x="10671" y="13422"/>
                  <a:pt x="10653" y="13432"/>
                  <a:pt x="10644" y="13451"/>
                </a:cubicBezTo>
                <a:lnTo>
                  <a:pt x="9401" y="15879"/>
                </a:lnTo>
                <a:cubicBezTo>
                  <a:pt x="9375" y="15929"/>
                  <a:pt x="9430" y="15979"/>
                  <a:pt x="9483" y="15955"/>
                </a:cubicBezTo>
                <a:lnTo>
                  <a:pt x="12114" y="14808"/>
                </a:lnTo>
                <a:cubicBezTo>
                  <a:pt x="12154" y="14790"/>
                  <a:pt x="12161" y="14741"/>
                  <a:pt x="12130" y="14712"/>
                </a:cubicBezTo>
                <a:lnTo>
                  <a:pt x="10745" y="13434"/>
                </a:lnTo>
                <a:cubicBezTo>
                  <a:pt x="10730" y="13420"/>
                  <a:pt x="10710" y="13416"/>
                  <a:pt x="10691" y="13419"/>
                </a:cubicBezTo>
                <a:close/>
              </a:path>
            </a:pathLst>
          </a:custGeom>
          <a:solidFill>
            <a:srgbClr val="FFFFFF"/>
          </a:solidFill>
          <a:ln w="12700">
            <a:miter lim="400000"/>
          </a:ln>
        </p:spPr>
        <p:txBody>
          <a:bodyPr lIns="50800" tIns="50800" rIns="50800" bIns="50800" anchor="ctr"/>
          <a:lstStyle/>
          <a:p>
            <a:pPr defTabSz="584200">
              <a:defRPr sz="2200">
                <a:solidFill>
                  <a:srgbClr val="000000"/>
                </a:solidFill>
                <a:latin typeface="Helvetica Neue Medium"/>
                <a:ea typeface="Helvetica Neue Medium"/>
                <a:cs typeface="Helvetica Neue Medium"/>
                <a:sym typeface="Helvetica Neue Medium"/>
              </a:defRPr>
            </a:pPr>
            <a:endParaRPr/>
          </a:p>
        </p:txBody>
      </p:sp>
      <mc:AlternateContent xmlns:mc="http://schemas.openxmlformats.org/markup-compatibility/2006" xmlns:a14="http://schemas.microsoft.com/office/drawing/2010/main">
        <mc:Choice Requires="a14">
          <p:sp>
            <p:nvSpPr>
              <p:cNvPr id="210" name="幅值：相同或不同"/>
              <p:cNvSpPr txBox="1"/>
              <p:nvPr/>
            </p:nvSpPr>
            <p:spPr>
              <a:xfrm>
                <a:off x="1272686" y="3445952"/>
                <a:ext cx="5429697" cy="74496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marL="300789" indent="-300789" algn="l">
                  <a:buSzPct val="100000"/>
                  <a:buChar char="•"/>
                  <a:defRPr sz="3400">
                    <a:solidFill>
                      <a:srgbClr val="A9A9A9"/>
                    </a:solidFill>
                  </a:defRPr>
                </a:pPr>
                <a:r>
                  <a:t>入射发散角</a:t>
                </a:r>
                <a14:m>
                  <m:oMath xmlns:m="http://schemas.openxmlformats.org/officeDocument/2006/math">
                    <m:sSub>
                      <m:sSubPr>
                        <m:ctrlPr>
                          <a:rPr sz="4350" i="1">
                            <a:solidFill>
                              <a:srgbClr val="A9A9A9"/>
                            </a:solidFill>
                            <a:latin typeface="Cambria Math" panose="02040503050406030204" pitchFamily="18" charset="0"/>
                          </a:rPr>
                        </m:ctrlPr>
                      </m:sSubPr>
                      <m:e>
                        <m:r>
                          <a:rPr sz="4350" i="1">
                            <a:solidFill>
                              <a:srgbClr val="A9A9A9"/>
                            </a:solidFill>
                            <a:latin typeface="Cambria Math" panose="02040503050406030204" pitchFamily="18" charset="0"/>
                          </a:rPr>
                          <m:t>𝜃</m:t>
                        </m:r>
                      </m:e>
                      <m:sub>
                        <m:r>
                          <a:rPr sz="4350" i="1">
                            <a:solidFill>
                              <a:srgbClr val="A9A9A9"/>
                            </a:solidFill>
                            <a:latin typeface="Cambria Math" panose="02040503050406030204" pitchFamily="18" charset="0"/>
                          </a:rPr>
                          <m:t>𝑖</m:t>
                        </m:r>
                      </m:sub>
                    </m:sSub>
                  </m:oMath>
                </a14:m>
                <a:r>
                  <a:t>：</a:t>
                </a:r>
                <a14:m>
                  <m:oMath xmlns:m="http://schemas.openxmlformats.org/officeDocument/2006/math">
                    <m:r>
                      <a:rPr sz="4050" i="1">
                        <a:solidFill>
                          <a:srgbClr val="A9A9A9"/>
                        </a:solidFill>
                        <a:latin typeface="Cambria Math" panose="02040503050406030204" pitchFamily="18" charset="0"/>
                      </a:rPr>
                      <m:t>0.1</m:t>
                    </m:r>
                    <m:r>
                      <a:rPr sz="4050" i="1">
                        <a:solidFill>
                          <a:srgbClr val="A9A9A9"/>
                        </a:solidFill>
                        <a:latin typeface="Cambria Math" panose="02040503050406030204" pitchFamily="18" charset="0"/>
                      </a:rPr>
                      <m:t>𝜋</m:t>
                    </m:r>
                  </m:oMath>
                </a14:m>
                <a:r>
                  <a:t>~</a:t>
                </a:r>
                <a14:m>
                  <m:oMath xmlns:m="http://schemas.openxmlformats.org/officeDocument/2006/math">
                    <m:r>
                      <a:rPr sz="4050" i="1">
                        <a:solidFill>
                          <a:srgbClr val="A9A9A9"/>
                        </a:solidFill>
                        <a:latin typeface="Cambria Math" panose="02040503050406030204" pitchFamily="18" charset="0"/>
                      </a:rPr>
                      <m:t>0.4</m:t>
                    </m:r>
                    <m:r>
                      <a:rPr sz="4050" i="1">
                        <a:solidFill>
                          <a:srgbClr val="A9A9A9"/>
                        </a:solidFill>
                        <a:latin typeface="Cambria Math" panose="02040503050406030204" pitchFamily="18" charset="0"/>
                      </a:rPr>
                      <m:t>𝜋</m:t>
                    </m:r>
                  </m:oMath>
                </a14:m>
                <a:endParaRPr/>
              </a:p>
            </p:txBody>
          </p:sp>
        </mc:Choice>
        <mc:Fallback xmlns="">
          <p:sp>
            <p:nvSpPr>
              <p:cNvPr id="210" name="幅值：相同或不同"/>
              <p:cNvSpPr txBox="1">
                <a:spLocks noRot="1" noChangeAspect="1" noMove="1" noResize="1" noEditPoints="1" noAdjustHandles="1" noChangeArrowheads="1" noChangeShapeType="1" noTextEdit="1"/>
              </p:cNvSpPr>
              <p:nvPr/>
            </p:nvSpPr>
            <p:spPr>
              <a:xfrm>
                <a:off x="1272686" y="3445952"/>
                <a:ext cx="5429697" cy="744965"/>
              </a:xfrm>
              <a:prstGeom prst="rect">
                <a:avLst/>
              </a:prstGeom>
              <a:blipFill>
                <a:blip r:embed="rId2"/>
                <a:stretch>
                  <a:fillRect l="-3738" t="-1695" r="-7009" b="-23729"/>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11" name="幅值：相同或不同"/>
              <p:cNvSpPr txBox="1"/>
              <p:nvPr/>
            </p:nvSpPr>
            <p:spPr>
              <a:xfrm>
                <a:off x="1272686" y="2583776"/>
                <a:ext cx="5770446" cy="74496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marL="300789" indent="-300789" algn="l">
                  <a:buSzPct val="100000"/>
                  <a:buChar char="•"/>
                  <a:defRPr sz="3400">
                    <a:solidFill>
                      <a:srgbClr val="A9A9A9"/>
                    </a:solidFill>
                  </a:defRPr>
                </a:pPr>
                <a:r>
                  <a:t>扫描长度</a:t>
                </a:r>
                <a14:m>
                  <m:oMath xmlns:m="http://schemas.openxmlformats.org/officeDocument/2006/math">
                    <m:sSub>
                      <m:sSubPr>
                        <m:ctrlPr>
                          <a:rPr sz="4100" i="1">
                            <a:solidFill>
                              <a:srgbClr val="A9A9A9"/>
                            </a:solidFill>
                            <a:latin typeface="Cambria Math" panose="02040503050406030204" pitchFamily="18" charset="0"/>
                          </a:rPr>
                        </m:ctrlPr>
                      </m:sSubPr>
                      <m:e>
                        <m:r>
                          <a:rPr sz="4100" i="1">
                            <a:solidFill>
                              <a:srgbClr val="A9A9A9"/>
                            </a:solidFill>
                            <a:latin typeface="Cambria Math" panose="02040503050406030204" pitchFamily="18" charset="0"/>
                          </a:rPr>
                          <m:t>𝐿</m:t>
                        </m:r>
                      </m:e>
                      <m:sub>
                        <m:r>
                          <a:rPr sz="4100" i="1">
                            <a:solidFill>
                              <a:srgbClr val="A9A9A9"/>
                            </a:solidFill>
                            <a:latin typeface="Cambria Math" panose="02040503050406030204" pitchFamily="18" charset="0"/>
                          </a:rPr>
                          <m:t>𝑖</m:t>
                        </m:r>
                      </m:sub>
                    </m:sSub>
                  </m:oMath>
                </a14:m>
                <a:r>
                  <a:t>：</a:t>
                </a:r>
                <a14:m>
                  <m:oMath xmlns:m="http://schemas.openxmlformats.org/officeDocument/2006/math">
                    <m:r>
                      <a:rPr sz="4150" i="1">
                        <a:solidFill>
                          <a:srgbClr val="A9A9A9"/>
                        </a:solidFill>
                        <a:latin typeface="Cambria Math" panose="02040503050406030204" pitchFamily="18" charset="0"/>
                      </a:rPr>
                      <m:t>0.01</m:t>
                    </m:r>
                    <m:r>
                      <a:rPr sz="4150" i="1">
                        <a:solidFill>
                          <a:srgbClr val="A9A9A9"/>
                        </a:solidFill>
                        <a:latin typeface="Cambria Math" panose="02040503050406030204" pitchFamily="18" charset="0"/>
                      </a:rPr>
                      <m:t>𝑐𝑚</m:t>
                    </m:r>
                  </m:oMath>
                </a14:m>
                <a:r>
                  <a:t>～</a:t>
                </a:r>
                <a14:m>
                  <m:oMath xmlns:m="http://schemas.openxmlformats.org/officeDocument/2006/math">
                    <m:r>
                      <a:rPr sz="4200" i="1">
                        <a:solidFill>
                          <a:srgbClr val="A9A9A9"/>
                        </a:solidFill>
                        <a:latin typeface="Cambria Math" panose="02040503050406030204" pitchFamily="18" charset="0"/>
                      </a:rPr>
                      <m:t>2</m:t>
                    </m:r>
                    <m:r>
                      <a:rPr sz="4200" i="1">
                        <a:solidFill>
                          <a:srgbClr val="A9A9A9"/>
                        </a:solidFill>
                        <a:latin typeface="Cambria Math" panose="02040503050406030204" pitchFamily="18" charset="0"/>
                      </a:rPr>
                      <m:t>𝑐𝑚</m:t>
                    </m:r>
                  </m:oMath>
                </a14:m>
                <a:endParaRPr/>
              </a:p>
            </p:txBody>
          </p:sp>
        </mc:Choice>
        <mc:Fallback xmlns="">
          <p:sp>
            <p:nvSpPr>
              <p:cNvPr id="211" name="幅值：相同或不同"/>
              <p:cNvSpPr txBox="1">
                <a:spLocks noRot="1" noChangeAspect="1" noMove="1" noResize="1" noEditPoints="1" noAdjustHandles="1" noChangeArrowheads="1" noChangeShapeType="1" noTextEdit="1"/>
              </p:cNvSpPr>
              <p:nvPr/>
            </p:nvSpPr>
            <p:spPr>
              <a:xfrm>
                <a:off x="1272686" y="2583776"/>
                <a:ext cx="5770446" cy="744965"/>
              </a:xfrm>
              <a:prstGeom prst="rect">
                <a:avLst/>
              </a:prstGeom>
              <a:blipFill>
                <a:blip r:embed="rId3"/>
                <a:stretch>
                  <a:fillRect l="-3516" r="-7912" b="-21667"/>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12" name="幅值：相同或不同"/>
              <p:cNvSpPr txBox="1"/>
              <p:nvPr/>
            </p:nvSpPr>
            <p:spPr>
              <a:xfrm>
                <a:off x="1272686" y="4308129"/>
                <a:ext cx="6064096" cy="74496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marL="300789" indent="-300789" algn="l">
                  <a:buSzPct val="100000"/>
                  <a:buChar char="•"/>
                  <a:defRPr sz="3400"/>
                </a:pPr>
                <a:r>
                  <a:t>立体角：</a:t>
                </a:r>
                <a14:m>
                  <m:oMath xmlns:m="http://schemas.openxmlformats.org/officeDocument/2006/math">
                    <m:sSub>
                      <m:sSubPr>
                        <m:ctrlPr>
                          <a:rPr sz="4150" i="1">
                            <a:solidFill>
                              <a:srgbClr val="FEFFFE"/>
                            </a:solidFill>
                            <a:latin typeface="Cambria Math" panose="02040503050406030204" pitchFamily="18" charset="0"/>
                          </a:rPr>
                        </m:ctrlPr>
                      </m:sSubPr>
                      <m:e>
                        <m:r>
                          <a:rPr sz="4150" i="1">
                            <a:solidFill>
                              <a:srgbClr val="FEFFFE"/>
                            </a:solidFill>
                            <a:latin typeface="Cambria Math" panose="02040503050406030204" pitchFamily="18" charset="0"/>
                          </a:rPr>
                          <m:t>𝑊</m:t>
                        </m:r>
                      </m:e>
                      <m:sub>
                        <m:r>
                          <a:rPr sz="4150" i="1">
                            <a:solidFill>
                              <a:srgbClr val="FEFFFE"/>
                            </a:solidFill>
                            <a:latin typeface="Cambria Math" panose="02040503050406030204" pitchFamily="18" charset="0"/>
                          </a:rPr>
                          <m:t>𝑖</m:t>
                        </m:r>
                      </m:sub>
                    </m:sSub>
                    <m:r>
                      <a:rPr sz="4150" i="1">
                        <a:solidFill>
                          <a:srgbClr val="FEFFFE"/>
                        </a:solidFill>
                        <a:latin typeface="Cambria Math" panose="02040503050406030204" pitchFamily="18" charset="0"/>
                      </a:rPr>
                      <m:t>=2</m:t>
                    </m:r>
                    <m:r>
                      <a:rPr sz="4150" i="1">
                        <a:solidFill>
                          <a:srgbClr val="FEFFFE"/>
                        </a:solidFill>
                        <a:latin typeface="Cambria Math" panose="02040503050406030204" pitchFamily="18" charset="0"/>
                      </a:rPr>
                      <m:t>𝜋</m:t>
                    </m:r>
                    <m:r>
                      <a:rPr sz="4150" i="1">
                        <a:solidFill>
                          <a:srgbClr val="FEFFFE"/>
                        </a:solidFill>
                        <a:latin typeface="Cambria Math" panose="02040503050406030204" pitchFamily="18" charset="0"/>
                      </a:rPr>
                      <m:t>(1−</m:t>
                    </m:r>
                    <m:r>
                      <a:rPr sz="4150" i="1">
                        <a:solidFill>
                          <a:srgbClr val="FEFFFE"/>
                        </a:solidFill>
                        <a:latin typeface="Cambria Math" panose="02040503050406030204" pitchFamily="18" charset="0"/>
                      </a:rPr>
                      <m:t>𝑐𝑜𝑠</m:t>
                    </m:r>
                    <m:sSub>
                      <m:sSubPr>
                        <m:ctrlPr>
                          <a:rPr sz="4150" i="1">
                            <a:solidFill>
                              <a:srgbClr val="FEFFFE"/>
                            </a:solidFill>
                            <a:latin typeface="Cambria Math" panose="02040503050406030204" pitchFamily="18" charset="0"/>
                          </a:rPr>
                        </m:ctrlPr>
                      </m:sSubPr>
                      <m:e>
                        <m:r>
                          <a:rPr sz="4150" i="1">
                            <a:solidFill>
                              <a:srgbClr val="FEFFFE"/>
                            </a:solidFill>
                            <a:latin typeface="Cambria Math" panose="02040503050406030204" pitchFamily="18" charset="0"/>
                          </a:rPr>
                          <m:t>𝜃</m:t>
                        </m:r>
                      </m:e>
                      <m:sub>
                        <m:r>
                          <a:rPr sz="4150" i="1">
                            <a:solidFill>
                              <a:srgbClr val="FEFFFE"/>
                            </a:solidFill>
                            <a:latin typeface="Cambria Math" panose="02040503050406030204" pitchFamily="18" charset="0"/>
                          </a:rPr>
                          <m:t>𝑖</m:t>
                        </m:r>
                      </m:sub>
                    </m:sSub>
                    <m:r>
                      <a:rPr sz="4150" i="1">
                        <a:solidFill>
                          <a:srgbClr val="FEFFFE"/>
                        </a:solidFill>
                        <a:latin typeface="Cambria Math" panose="02040503050406030204" pitchFamily="18" charset="0"/>
                      </a:rPr>
                      <m:t>)</m:t>
                    </m:r>
                  </m:oMath>
                </a14:m>
                <a:endParaRPr/>
              </a:p>
            </p:txBody>
          </p:sp>
        </mc:Choice>
        <mc:Fallback xmlns="">
          <p:sp>
            <p:nvSpPr>
              <p:cNvPr id="212" name="幅值：相同或不同"/>
              <p:cNvSpPr txBox="1">
                <a:spLocks noRot="1" noChangeAspect="1" noMove="1" noResize="1" noEditPoints="1" noAdjustHandles="1" noChangeArrowheads="1" noChangeShapeType="1" noTextEdit="1"/>
              </p:cNvSpPr>
              <p:nvPr/>
            </p:nvSpPr>
            <p:spPr>
              <a:xfrm>
                <a:off x="1272686" y="4308129"/>
                <a:ext cx="6064096" cy="744965"/>
              </a:xfrm>
              <a:prstGeom prst="rect">
                <a:avLst/>
              </a:prstGeom>
              <a:blipFill>
                <a:blip r:embed="rId4"/>
                <a:stretch>
                  <a:fillRect l="-3347" r="-12343" b="-25424"/>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CN">
                    <a:noFill/>
                  </a:rPr>
                  <a:t> </a:t>
                </a:r>
              </a:p>
            </p:txBody>
          </p:sp>
        </mc:Fallback>
      </mc:AlternateContent>
    </p:spTree>
  </p:cSld>
  <p:clrMapOvr>
    <a:masterClrMapping/>
  </p:clrMapOvr>
  <p:transition spd="med"/>
</p:sld>
</file>

<file path=ppt/theme/theme1.xml><?xml version="1.0" encoding="utf-8"?>
<a:theme xmlns:a="http://schemas.openxmlformats.org/drawingml/2006/main"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0_BasicBlack">
      <a:majorFont>
        <a:latin typeface="Helvetica Neue"/>
        <a:ea typeface="Helvetica Neue"/>
        <a:cs typeface="Helvetica Neue"/>
      </a:majorFont>
      <a:minorFont>
        <a:latin typeface="Helvetica Neue"/>
        <a:ea typeface="Helvetica Neue"/>
        <a:cs typeface="Helvetica Neue"/>
      </a:minorFont>
    </a:fontScheme>
    <a:fmtScheme name="20_Basic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0_BasicBlack">
      <a:majorFont>
        <a:latin typeface="Helvetica Neue"/>
        <a:ea typeface="Helvetica Neue"/>
        <a:cs typeface="Helvetica Neue"/>
      </a:majorFont>
      <a:minorFont>
        <a:latin typeface="Helvetica Neue"/>
        <a:ea typeface="Helvetica Neue"/>
        <a:cs typeface="Helvetica Neue"/>
      </a:minorFont>
    </a:fontScheme>
    <a:fmtScheme name="20_Basic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90</TotalTime>
  <Words>529</Words>
  <Application>Microsoft Macintosh PowerPoint</Application>
  <PresentationFormat>Custom</PresentationFormat>
  <Paragraphs>93</Paragraphs>
  <Slides>29</Slides>
  <Notes>0</Notes>
  <HiddenSlides>0</HiddenSlides>
  <MMClips>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Cambria Math</vt:lpstr>
      <vt:lpstr>Helvetica</vt:lpstr>
      <vt:lpstr>Helvetica Neue</vt:lpstr>
      <vt:lpstr>Helvetica Neue Medium</vt:lpstr>
      <vt:lpstr>20_BasicBlack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周立倩</dc:creator>
  <cp:lastModifiedBy>huangrunhua</cp:lastModifiedBy>
  <cp:revision>32</cp:revision>
  <dcterms:modified xsi:type="dcterms:W3CDTF">2021-10-27T09:23:24Z</dcterms:modified>
</cp:coreProperties>
</file>